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Nouveau%20dossier\Ins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Nouveau%20dossier\Insconsommation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fr-FR"/>
              </a:p>
            </c:txPr>
            <c:showVal val="1"/>
          </c:dLbls>
          <c:cat>
            <c:numRef>
              <c:f>Feuil1!$B$18:$G$18</c:f>
              <c:numCache>
                <c:formatCode>General</c:formatCode>
                <c:ptCount val="6"/>
                <c:pt idx="0">
                  <c:v>1975</c:v>
                </c:pt>
                <c:pt idx="1">
                  <c:v>1984</c:v>
                </c:pt>
                <c:pt idx="2">
                  <c:v>1989</c:v>
                </c:pt>
                <c:pt idx="3">
                  <c:v>1994</c:v>
                </c:pt>
                <c:pt idx="4">
                  <c:v>1999</c:v>
                </c:pt>
                <c:pt idx="5">
                  <c:v>2004</c:v>
                </c:pt>
              </c:numCache>
            </c:numRef>
          </c:cat>
          <c:val>
            <c:numRef>
              <c:f>Feuil1!$B$19:$G$19</c:f>
              <c:numCache>
                <c:formatCode>0.0</c:formatCode>
                <c:ptCount val="6"/>
                <c:pt idx="0">
                  <c:v>6</c:v>
                </c:pt>
                <c:pt idx="1">
                  <c:v>5.98</c:v>
                </c:pt>
                <c:pt idx="2">
                  <c:v>5.8</c:v>
                </c:pt>
                <c:pt idx="3">
                  <c:v>5.51</c:v>
                </c:pt>
                <c:pt idx="4">
                  <c:v>5.14</c:v>
                </c:pt>
                <c:pt idx="5">
                  <c:v>4.68</c:v>
                </c:pt>
              </c:numCache>
            </c:numRef>
          </c:val>
        </c:ser>
        <c:axId val="78223232"/>
        <c:axId val="84968192"/>
      </c:barChart>
      <c:catAx>
        <c:axId val="78223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800"/>
            </a:pPr>
            <a:endParaRPr lang="fr-FR"/>
          </a:p>
        </c:txPr>
        <c:crossAx val="84968192"/>
        <c:crosses val="autoZero"/>
        <c:auto val="1"/>
        <c:lblAlgn val="ctr"/>
        <c:lblOffset val="100"/>
      </c:catAx>
      <c:valAx>
        <c:axId val="84968192"/>
        <c:scaling>
          <c:orientation val="minMax"/>
        </c:scaling>
        <c:delete val="1"/>
        <c:axPos val="l"/>
        <c:numFmt formatCode="0.0" sourceLinked="1"/>
        <c:tickLblPos val="none"/>
        <c:crossAx val="78223232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Feuil1!$B$6</c:f>
              <c:strCache>
                <c:ptCount val="1"/>
                <c:pt idx="0">
                  <c:v>1990</c:v>
                </c:pt>
              </c:strCache>
            </c:strRef>
          </c:tx>
          <c:cat>
            <c:strRef>
              <c:f>Feuil1!$A$7:$A$15</c:f>
              <c:strCache>
                <c:ptCount val="9"/>
                <c:pt idx="0">
                  <c:v>Alimentation</c:v>
                </c:pt>
                <c:pt idx="1">
                  <c:v>Habitation</c:v>
                </c:pt>
                <c:pt idx="2">
                  <c:v>Habillement</c:v>
                </c:pt>
                <c:pt idx="3">
                  <c:v>Hygiène et soins</c:v>
                </c:pt>
                <c:pt idx="4">
                  <c:v>Transport </c:v>
                </c:pt>
                <c:pt idx="5">
                  <c:v>Télécommunication</c:v>
                </c:pt>
                <c:pt idx="6">
                  <c:v>Enseignement</c:v>
                </c:pt>
                <c:pt idx="7">
                  <c:v>culture et loisir</c:v>
                </c:pt>
                <c:pt idx="8">
                  <c:v>Autres dépenses</c:v>
                </c:pt>
              </c:strCache>
            </c:strRef>
          </c:cat>
          <c:val>
            <c:numRef>
              <c:f>Feuil1!$B$7:$B$15</c:f>
              <c:numCache>
                <c:formatCode>0.0</c:formatCode>
                <c:ptCount val="9"/>
                <c:pt idx="0">
                  <c:v>40</c:v>
                </c:pt>
                <c:pt idx="1">
                  <c:v>22</c:v>
                </c:pt>
                <c:pt idx="2">
                  <c:v>10.200000000000001</c:v>
                </c:pt>
                <c:pt idx="3">
                  <c:v>8.7000000000000011</c:v>
                </c:pt>
                <c:pt idx="4">
                  <c:v>7.7</c:v>
                </c:pt>
                <c:pt idx="5">
                  <c:v>0.5</c:v>
                </c:pt>
                <c:pt idx="6">
                  <c:v>2.2999999999999998</c:v>
                </c:pt>
                <c:pt idx="7">
                  <c:v>6.2</c:v>
                </c:pt>
                <c:pt idx="8">
                  <c:v>2.4</c:v>
                </c:pt>
              </c:numCache>
            </c:numRef>
          </c:val>
        </c:ser>
        <c:ser>
          <c:idx val="1"/>
          <c:order val="1"/>
          <c:tx>
            <c:strRef>
              <c:f>Feuil1!$C$6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Feuil1!$A$7:$A$15</c:f>
              <c:strCache>
                <c:ptCount val="9"/>
                <c:pt idx="0">
                  <c:v>Alimentation</c:v>
                </c:pt>
                <c:pt idx="1">
                  <c:v>Habitation</c:v>
                </c:pt>
                <c:pt idx="2">
                  <c:v>Habillement</c:v>
                </c:pt>
                <c:pt idx="3">
                  <c:v>Hygiène et soins</c:v>
                </c:pt>
                <c:pt idx="4">
                  <c:v>Transport </c:v>
                </c:pt>
                <c:pt idx="5">
                  <c:v>Télécommunication</c:v>
                </c:pt>
                <c:pt idx="6">
                  <c:v>Enseignement</c:v>
                </c:pt>
                <c:pt idx="7">
                  <c:v>culture et loisir</c:v>
                </c:pt>
                <c:pt idx="8">
                  <c:v>Autres dépenses</c:v>
                </c:pt>
              </c:strCache>
            </c:strRef>
          </c:cat>
          <c:val>
            <c:numRef>
              <c:f>Feuil1!$C$7:$C$15</c:f>
              <c:numCache>
                <c:formatCode>0.0</c:formatCode>
                <c:ptCount val="9"/>
                <c:pt idx="0">
                  <c:v>34.800000000000004</c:v>
                </c:pt>
                <c:pt idx="1">
                  <c:v>22.8</c:v>
                </c:pt>
                <c:pt idx="2">
                  <c:v>8.8000000000000007</c:v>
                </c:pt>
                <c:pt idx="3">
                  <c:v>10.3</c:v>
                </c:pt>
                <c:pt idx="4">
                  <c:v>10.7</c:v>
                </c:pt>
                <c:pt idx="5">
                  <c:v>3.7</c:v>
                </c:pt>
                <c:pt idx="6">
                  <c:v>2.8</c:v>
                </c:pt>
                <c:pt idx="7">
                  <c:v>5.6</c:v>
                </c:pt>
                <c:pt idx="8">
                  <c:v>0.5</c:v>
                </c:pt>
              </c:numCache>
            </c:numRef>
          </c:val>
        </c:ser>
        <c:axId val="110871296"/>
        <c:axId val="110872832"/>
      </c:barChart>
      <c:catAx>
        <c:axId val="110871296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110872832"/>
        <c:crosses val="autoZero"/>
        <c:auto val="1"/>
        <c:lblAlgn val="ctr"/>
        <c:lblOffset val="100"/>
      </c:catAx>
      <c:valAx>
        <c:axId val="110872832"/>
        <c:scaling>
          <c:orientation val="minMax"/>
        </c:scaling>
        <c:axPos val="b"/>
        <c:majorGridlines/>
        <c:numFmt formatCode="0.0" sourceLinked="1"/>
        <c:tickLblPos val="nextTo"/>
        <c:crossAx val="11087129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600" b="1"/>
      </a:pPr>
      <a:endParaRPr lang="fr-FR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2AA1F-117D-4342-A802-8BD38119442B}" type="datetimeFigureOut">
              <a:rPr lang="fr-FR" smtClean="0"/>
              <a:t>27/11/2009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7D109-5F84-4653-BB33-918A0CDCE28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5058E4-0143-4712-80C5-1D7B4FEB3DA6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1D1351-EA8E-4CE4-BA3B-CC44DF4E3036}" type="slidenum">
              <a:rPr lang="fr-FR" smtClean="0"/>
              <a:pPr/>
              <a:t>11</a:t>
            </a:fld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E1D252-9F4A-4DA9-9D17-9EC77A68316C}" type="slidenum">
              <a:rPr lang="fr-FR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15D581-FD10-4A2E-8DAA-D8945E891224}" type="slidenum">
              <a:rPr lang="fr-FR" smtClean="0"/>
              <a:pPr/>
              <a:t>13</a:t>
            </a:fld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11E996-2B30-4817-8424-C79206A2DDCB}" type="slidenum">
              <a:rPr lang="fr-FR" smtClean="0"/>
              <a:pPr/>
              <a:t>14</a:t>
            </a:fld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B9770B-BCC6-40D6-8D8E-C1392AD48080}" type="slidenum">
              <a:rPr lang="fr-FR" smtClean="0"/>
              <a:pPr/>
              <a:t>15</a:t>
            </a:fld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13EEFC-36AC-45DA-87C4-3DA8F74A320D}" type="slidenum">
              <a:rPr lang="fr-FR" smtClean="0"/>
              <a:pPr/>
              <a:t>16</a:t>
            </a:fld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808288-9B1E-41FB-940A-17D6D482A1EF}" type="slidenum">
              <a:rPr lang="fr-FR" smtClean="0"/>
              <a:pPr/>
              <a:t>17</a:t>
            </a:fld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F5285B-5780-4D81-BA03-6C0A426BE96F}" type="slidenum">
              <a:rPr lang="fr-FR" smtClean="0"/>
              <a:pPr/>
              <a:t>18</a:t>
            </a:fld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94CDE5-8D62-4569-911A-9CE8AB04E809}" type="slidenum">
              <a:rPr lang="fr-FR" smtClean="0"/>
              <a:pPr/>
              <a:t>19</a:t>
            </a:fld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86634B-7C32-4C6B-A592-6D712435002D}" type="slidenum">
              <a:rPr lang="fr-FR" smtClean="0"/>
              <a:pPr/>
              <a:t>20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66819A-719A-4677-81ED-848B5D0B846F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3B420-C8BC-42FD-8100-456B2258FA3C}" type="slidenum">
              <a:rPr lang="fr-FR" smtClean="0"/>
              <a:pPr/>
              <a:t>21</a:t>
            </a:fld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F2B41F-EDA6-46D3-B127-FE20811575FC}" type="slidenum">
              <a:rPr lang="fr-FR" smtClean="0"/>
              <a:pPr/>
              <a:t>22</a:t>
            </a:fld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E4FC6F-A0F2-472D-B3E7-0D3722951FDF}" type="slidenum">
              <a:rPr lang="fr-FR" smtClean="0"/>
              <a:pPr/>
              <a:t>23</a:t>
            </a:fld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90ED8F-373B-47E4-AB15-3A9F39D129FB}" type="slidenum">
              <a:rPr lang="fr-FR" smtClean="0"/>
              <a:pPr/>
              <a:t>24</a:t>
            </a:fld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4CC48E-1C58-4089-A557-FE637F05DC8D}" type="slidenum">
              <a:rPr lang="fr-FR" smtClean="0"/>
              <a:pPr/>
              <a:t>25</a:t>
            </a:fld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5E8379-E0E1-442F-904E-82BEAEBF7AAA}" type="slidenum">
              <a:rPr lang="fr-FR" smtClean="0"/>
              <a:pPr/>
              <a:t>26</a:t>
            </a:fld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DFB1B7-5746-48B1-AD08-22488EF090DB}" type="slidenum">
              <a:rPr lang="fr-FR" smtClean="0"/>
              <a:pPr/>
              <a:t>27</a:t>
            </a:fld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1F31B2-2DE1-40F4-90DC-CE272C4FB6A2}" type="slidenum">
              <a:rPr lang="fr-FR" smtClean="0"/>
              <a:pPr/>
              <a:t>28</a:t>
            </a:fld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3A7DD5-D662-48BC-A272-953BE4FC6439}" type="slidenum">
              <a:rPr lang="fr-FR" smtClean="0"/>
              <a:pPr/>
              <a:t>29</a:t>
            </a:fld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C74DD-4A1D-406D-9597-131550EC3243}" type="slidenum">
              <a:rPr lang="fr-FR" smtClean="0"/>
              <a:pPr/>
              <a:t>30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62633A-1CA4-4CC1-9BA8-82BAA331FC6F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9ED0DD-C3E2-4383-8015-781E2DC96A73}" type="slidenum">
              <a:rPr lang="fr-FR" smtClean="0"/>
              <a:pPr/>
              <a:t>31</a:t>
            </a:fld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B5FDAD-8214-4217-BF15-E35AB4AD0F2F}" type="slidenum">
              <a:rPr lang="fr-FR" smtClean="0"/>
              <a:pPr/>
              <a:t>32</a:t>
            </a:fld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0B416E-3522-42F5-9296-6A939866E837}" type="slidenum">
              <a:rPr lang="fr-FR" smtClean="0"/>
              <a:pPr/>
              <a:t>33</a:t>
            </a:fld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6B8F5D-6838-4212-8DD5-BE51A027EB72}" type="slidenum">
              <a:rPr lang="fr-FR" smtClean="0"/>
              <a:pPr/>
              <a:t>34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1CD9C1-5B05-49CF-A4F6-009DFD3E08AF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F2A6AF-CCB1-4FC7-9BCF-BC4ACCA59D3A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C0917A-2C37-46A8-8F1F-431BA256106E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5993B6-94A1-43D9-92AC-F5129D01272B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A6CD14-6671-4CA8-85F6-207E14728F45}" type="slidenum">
              <a:rPr lang="fr-FR" smtClean="0"/>
              <a:pPr/>
              <a:t>9</a:t>
            </a:fld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F6EE20-3163-440F-AF9A-7059D28584CA}" type="slidenum">
              <a:rPr lang="fr-FR" smtClean="0"/>
              <a:pPr/>
              <a:t>10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Chapitre 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comportement des ménages et les nouvelles pratiques commerciales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86800" cy="55626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accent2"/>
                </a:solidFill>
                <a:sym typeface="Symbol" pitchFamily="18" charset="2"/>
              </a:rPr>
              <a:t>La théorie du revenu permanent (M. Friedman) :</a:t>
            </a:r>
          </a:p>
          <a:p>
            <a:pPr lvl="1" eaLnBrk="1" hangingPunct="1"/>
            <a:r>
              <a:rPr lang="fr-FR" sz="2400" smtClean="0">
                <a:sym typeface="Symbol" pitchFamily="18" charset="2"/>
              </a:rPr>
              <a:t>La consommation dépend du revenu présent et des </a:t>
            </a:r>
            <a:r>
              <a:rPr lang="fr-FR" sz="2400" u="sng" smtClean="0">
                <a:sym typeface="Symbol" pitchFamily="18" charset="2"/>
              </a:rPr>
              <a:t>revenus anticipés</a:t>
            </a:r>
            <a:r>
              <a:rPr lang="fr-FR" sz="2400" smtClean="0">
                <a:sym typeface="Symbol" pitchFamily="18" charset="2"/>
              </a:rPr>
              <a:t> (revenus attendus) et non pas du revenu présent seulement.</a:t>
            </a:r>
          </a:p>
          <a:p>
            <a:pPr lvl="1" eaLnBrk="1" hangingPunct="1"/>
            <a:r>
              <a:rPr lang="fr-FR" sz="2400" smtClean="0">
                <a:sym typeface="Symbol" pitchFamily="18" charset="2"/>
              </a:rPr>
              <a:t>Les revenus anticipés sont prévus par les consommateurs en fonction des revenus passées.</a:t>
            </a:r>
          </a:p>
          <a:p>
            <a:pPr lvl="1" eaLnBrk="1" hangingPunct="1"/>
            <a:r>
              <a:rPr lang="fr-FR" sz="2400" smtClean="0">
                <a:sym typeface="Symbol" pitchFamily="18" charset="2"/>
              </a:rPr>
              <a:t>Les revenus anticipés sont un revenu permanent. Le revenu effectif peut s’écarter du </a:t>
            </a:r>
            <a:r>
              <a:rPr lang="fr-FR" sz="2400" u="sng" smtClean="0">
                <a:sym typeface="Symbol" pitchFamily="18" charset="2"/>
              </a:rPr>
              <a:t>revenu permanent</a:t>
            </a:r>
            <a:r>
              <a:rPr lang="fr-FR" sz="2400" smtClean="0">
                <a:sym typeface="Symbol" pitchFamily="18" charset="2"/>
              </a:rPr>
              <a:t>. Ces écarts (</a:t>
            </a:r>
            <a:r>
              <a:rPr lang="fr-FR" sz="2400" u="sng" smtClean="0">
                <a:sym typeface="Symbol" pitchFamily="18" charset="2"/>
              </a:rPr>
              <a:t>le revenu transitoire</a:t>
            </a:r>
            <a:r>
              <a:rPr lang="fr-FR" sz="2400" smtClean="0">
                <a:sym typeface="Symbol" pitchFamily="18" charset="2"/>
              </a:rPr>
              <a:t>) n’aura pas beaucoup d’effet sur la demande.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857250"/>
            <a:ext cx="8267700" cy="5695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chemeClr val="accent2"/>
                </a:solidFill>
                <a:sym typeface="Symbol" pitchFamily="18" charset="2"/>
              </a:rPr>
              <a:t>L’effet de cliquet : </a:t>
            </a:r>
            <a:r>
              <a:rPr lang="fr-FR" sz="2800" smtClean="0">
                <a:sym typeface="Symbol" pitchFamily="18" charset="2"/>
              </a:rPr>
              <a:t>La consommation baisse difficilement à cause des habitudes de consommation. Les variations des revenus à la baisse ont peu d’effets sur la consommation.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chemeClr val="accent2"/>
                </a:solidFill>
                <a:sym typeface="Symbol" pitchFamily="18" charset="2"/>
              </a:rPr>
              <a:t>L’effet patrimoine : </a:t>
            </a:r>
            <a:r>
              <a:rPr lang="fr-FR" sz="2800" smtClean="0">
                <a:sym typeface="Symbol" pitchFamily="18" charset="2"/>
              </a:rPr>
              <a:t>La consommation dépend du patrimoine de l’individu. Si le revenu baisse de façon provisoire, la consommation sera financée par le patrimoine.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fr-FR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86800" cy="5562600"/>
          </a:xfrm>
        </p:spPr>
        <p:txBody>
          <a:bodyPr/>
          <a:lstStyle/>
          <a:p>
            <a:pPr eaLnBrk="1" hangingPunct="1"/>
            <a:r>
              <a:rPr lang="fr-FR" smtClean="0">
                <a:sym typeface="Symbol" pitchFamily="18" charset="2"/>
              </a:rPr>
              <a:t>Implication pour l’entreprise :  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Ces théories stipulent que le client a tendance vouloir maintenir ou même augmenter sa consommation.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Mais son revenu connait des hauts et des bas.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L’entreprise doit alors s’adapter à la situation du client et à son comportement.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Conséquence : Multiplication des formules de lignes de crédit à la consommation (les cartes de crédit du commerce).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990600"/>
            <a:ext cx="8196262" cy="5562600"/>
          </a:xfrm>
        </p:spPr>
        <p:txBody>
          <a:bodyPr/>
          <a:lstStyle/>
          <a:p>
            <a:pPr eaLnBrk="1" hangingPunct="1"/>
            <a:r>
              <a:rPr lang="fr-FR" sz="3600" smtClean="0">
                <a:solidFill>
                  <a:schemeClr val="accent2"/>
                </a:solidFill>
                <a:sym typeface="Symbol" pitchFamily="18" charset="2"/>
              </a:rPr>
              <a:t>L’effet de démonstration : </a:t>
            </a:r>
            <a:r>
              <a:rPr lang="fr-FR" smtClean="0">
                <a:sym typeface="Symbol" pitchFamily="18" charset="2"/>
              </a:rPr>
              <a:t>La consommation d’un groupe d’individus dépend de celle de son voisinage.</a:t>
            </a:r>
          </a:p>
          <a:p>
            <a:pPr eaLnBrk="1" hangingPunct="1"/>
            <a:r>
              <a:rPr lang="fr-FR" smtClean="0">
                <a:solidFill>
                  <a:schemeClr val="accent2"/>
                </a:solidFill>
                <a:sym typeface="Symbol" pitchFamily="18" charset="2"/>
              </a:rPr>
              <a:t>L’effet de la démographie : </a:t>
            </a:r>
            <a:r>
              <a:rPr lang="fr-FR" smtClean="0">
                <a:sym typeface="Symbol" pitchFamily="18" charset="2"/>
              </a:rPr>
              <a:t>La consommation dépend de la composition de la famille. Le </a:t>
            </a:r>
            <a:r>
              <a:rPr lang="fr-FR" u="sng" smtClean="0">
                <a:sym typeface="Symbol" pitchFamily="18" charset="2"/>
              </a:rPr>
              <a:t>taux de dépendance</a:t>
            </a:r>
            <a:r>
              <a:rPr lang="fr-FR" smtClean="0">
                <a:sym typeface="Symbol" pitchFamily="18" charset="2"/>
              </a:rPr>
              <a:t> (nombre d’individus à charge) est une variable déterminante de la consommation.</a:t>
            </a:r>
            <a:r>
              <a:rPr lang="fr-FR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500063"/>
            <a:ext cx="8196262" cy="6053137"/>
          </a:xfrm>
        </p:spPr>
        <p:txBody>
          <a:bodyPr/>
          <a:lstStyle/>
          <a:p>
            <a:pPr eaLnBrk="1" hangingPunct="1"/>
            <a:r>
              <a:rPr lang="fr-FR" smtClean="0">
                <a:sym typeface="Symbol" pitchFamily="18" charset="2"/>
              </a:rPr>
              <a:t>Implication pour l’entreprise :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Ces théories soulignent une dimension socio-économique de la consommation.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Le client est tentée de consommer plus même si des paramètres économiques (le taux d’intérêt) le poussent à épargner.</a:t>
            </a:r>
          </a:p>
          <a:p>
            <a:pPr lvl="1" eaLnBrk="1" hangingPunct="1"/>
            <a:r>
              <a:rPr lang="fr-FR" smtClean="0">
                <a:sym typeface="Symbol" pitchFamily="18" charset="2"/>
              </a:rPr>
              <a:t>Conséquence pour l’entreprise : utiliser cette dimension pour mieux vendre :</a:t>
            </a:r>
          </a:p>
          <a:p>
            <a:pPr lvl="2" eaLnBrk="1" hangingPunct="1"/>
            <a:r>
              <a:rPr lang="fr-FR" smtClean="0">
                <a:sym typeface="Symbol" pitchFamily="18" charset="2"/>
              </a:rPr>
              <a:t>Lancement de nouveaux produits auprès d’un groupe initial pour créer un effet de démonstration.</a:t>
            </a:r>
          </a:p>
          <a:p>
            <a:pPr lvl="2" eaLnBrk="1" hangingPunct="1"/>
            <a:r>
              <a:rPr lang="fr-FR" smtClean="0">
                <a:sym typeface="Symbol" pitchFamily="18" charset="2"/>
              </a:rPr>
              <a:t>S’intéresser aux besoins de la famille, à sa structure démographique.</a:t>
            </a:r>
          </a:p>
          <a:p>
            <a:pPr lvl="1" eaLnBrk="1" hangingPunct="1"/>
            <a:endParaRPr lang="fr-F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214438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Nouvelles tendances dans le comportement de consommation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685800" y="1785938"/>
            <a:ext cx="7772400" cy="43100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z="4000" smtClean="0"/>
              <a:t>Sources des nouvelles tendances :</a:t>
            </a:r>
          </a:p>
          <a:p>
            <a:pPr lvl="1" eaLnBrk="1" hangingPunct="1"/>
            <a:r>
              <a:rPr lang="fr-FR" sz="3600" smtClean="0"/>
              <a:t>L’expansion du libéralisme :</a:t>
            </a:r>
          </a:p>
          <a:p>
            <a:pPr lvl="2" eaLnBrk="1" hangingPunct="1"/>
            <a:r>
              <a:rPr lang="fr-FR" sz="3200" smtClean="0"/>
              <a:t>Développement des marchés : Rapidité et coûts en baisse des échanges.</a:t>
            </a:r>
          </a:p>
          <a:p>
            <a:pPr lvl="2" eaLnBrk="1" hangingPunct="1"/>
            <a:r>
              <a:rPr lang="fr-FR" sz="3200" smtClean="0"/>
              <a:t>Développement des libertés individuelles.</a:t>
            </a:r>
          </a:p>
          <a:p>
            <a:pPr lvl="1" eaLnBrk="1" hangingPunct="1"/>
            <a:r>
              <a:rPr lang="fr-FR" sz="3600" smtClean="0"/>
              <a:t>Le développement de l’information.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772400" cy="928687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smtClean="0">
                <a:solidFill>
                  <a:schemeClr val="accent6">
                    <a:lumMod val="75000"/>
                  </a:schemeClr>
                </a:solidFill>
              </a:rPr>
              <a:t>Nouvelles tendances dans le comportement de consommation 1/2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14313" y="1143000"/>
            <a:ext cx="8715375" cy="5429250"/>
          </a:xfrm>
        </p:spPr>
        <p:txBody>
          <a:bodyPr/>
          <a:lstStyle/>
          <a:p>
            <a:pPr eaLnBrk="1" hangingPunct="1"/>
            <a:r>
              <a:rPr lang="fr-FR" sz="3600" smtClean="0"/>
              <a:t>Multiplication des produits financiers : </a:t>
            </a:r>
          </a:p>
          <a:p>
            <a:pPr lvl="1" eaLnBrk="1" hangingPunct="1"/>
            <a:r>
              <a:rPr lang="fr-FR" sz="3200" smtClean="0"/>
              <a:t>Ce sont des formules de placement de l’épargne très souples (on peut mobiliser rapidement l’épargne sous forme liquide).</a:t>
            </a:r>
          </a:p>
          <a:p>
            <a:pPr lvl="1" eaLnBrk="1" hangingPunct="1"/>
            <a:r>
              <a:rPr lang="fr-FR" sz="3200" smtClean="0"/>
              <a:t>Ils se présentent comme une alternative à l’achat d’un bien ou service de consommation.</a:t>
            </a:r>
          </a:p>
          <a:p>
            <a:pPr lvl="1" eaLnBrk="1" hangingPunct="1"/>
            <a:r>
              <a:rPr lang="fr-FR" sz="3200" smtClean="0"/>
              <a:t>Les produits les plus vendus :</a:t>
            </a:r>
          </a:p>
          <a:p>
            <a:pPr lvl="2" eaLnBrk="1" hangingPunct="1"/>
            <a:r>
              <a:rPr lang="fr-FR" smtClean="0"/>
              <a:t>Les paquets d’actions.</a:t>
            </a:r>
          </a:p>
          <a:p>
            <a:pPr lvl="2" eaLnBrk="1" hangingPunct="1"/>
            <a:r>
              <a:rPr lang="fr-FR" smtClean="0"/>
              <a:t>Les obligations.</a:t>
            </a:r>
          </a:p>
          <a:p>
            <a:pPr lvl="2" eaLnBrk="1" hangingPunct="1"/>
            <a:r>
              <a:rPr lang="fr-FR" smtClean="0"/>
              <a:t>Les assurances.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772400" cy="85725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Nouvelles tendances dans le comportement de consommation 2/2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28625" y="1214438"/>
            <a:ext cx="8429625" cy="54292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mtClean="0"/>
              <a:t>De nouvelles exigences de qualité :</a:t>
            </a:r>
          </a:p>
          <a:p>
            <a:pPr lvl="1" eaLnBrk="1" hangingPunct="1"/>
            <a:r>
              <a:rPr lang="fr-FR" smtClean="0"/>
              <a:t>La santé de l’individu et son bien être.</a:t>
            </a:r>
          </a:p>
          <a:p>
            <a:pPr lvl="1" eaLnBrk="1" hangingPunct="1"/>
            <a:r>
              <a:rPr lang="fr-FR" smtClean="0"/>
              <a:t>La consommation propre (respect de l’environnement, des droits des producteurs vulnérables…).</a:t>
            </a:r>
          </a:p>
          <a:p>
            <a:pPr lvl="1" eaLnBrk="1" hangingPunct="1"/>
            <a:r>
              <a:rPr lang="fr-FR" smtClean="0"/>
              <a:t>La défense du consommateur et la protection de ses droits.</a:t>
            </a:r>
          </a:p>
          <a:p>
            <a:pPr eaLnBrk="1" hangingPunct="1"/>
            <a:r>
              <a:rPr lang="fr-FR" smtClean="0"/>
              <a:t>De nouveaux circuits de distribution : </a:t>
            </a:r>
          </a:p>
          <a:p>
            <a:pPr lvl="1" eaLnBrk="1" hangingPunct="1"/>
            <a:r>
              <a:rPr lang="fr-FR" smtClean="0"/>
              <a:t>Les ventes en ligne : les produits standards (musique, voyages, livres, etc.).</a:t>
            </a:r>
          </a:p>
          <a:p>
            <a:pPr lvl="1" eaLnBrk="1" hangingPunct="1"/>
            <a:r>
              <a:rPr lang="fr-FR" smtClean="0"/>
              <a:t>le commerce équitable (alimentation, tourisme). </a:t>
            </a:r>
          </a:p>
          <a:p>
            <a:pPr lvl="1" eaLnBrk="1" hangingPunct="1"/>
            <a:endParaRPr lang="fr-FR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La notion de commerce équitable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 smtClean="0"/>
              <a:t>Le constat de base (agriculture) : le producteur (le paysan) touche une infime partie du prix de vente final.</a:t>
            </a:r>
          </a:p>
          <a:p>
            <a:pPr eaLnBrk="1" hangingPunct="1">
              <a:defRPr/>
            </a:pPr>
            <a:r>
              <a:rPr lang="fr-FR" dirty="0" smtClean="0"/>
              <a:t>But du commerce équitable : faire parvenir au producteur une plus grande partie du prix de vente.</a:t>
            </a:r>
          </a:p>
          <a:p>
            <a:pPr eaLnBrk="1" hangingPunct="1">
              <a:defRPr/>
            </a:pPr>
            <a:r>
              <a:rPr lang="fr-FR" dirty="0" smtClean="0"/>
              <a:t>Etat actuel : </a:t>
            </a:r>
          </a:p>
          <a:p>
            <a:pPr lvl="1" eaLnBrk="1" hangingPunct="1">
              <a:defRPr/>
            </a:pPr>
            <a:r>
              <a:rPr lang="fr-FR" dirty="0" smtClean="0"/>
              <a:t>Généralisation à l’idée d’un meilleur impact sur le local (tourisme).</a:t>
            </a:r>
          </a:p>
          <a:p>
            <a:pPr lvl="1" eaLnBrk="1" hangingPunct="1">
              <a:defRPr/>
            </a:pPr>
            <a:r>
              <a:rPr lang="fr-FR" dirty="0" smtClean="0"/>
              <a:t>Développement de marques (crédibilité).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Pictures\commerce_equitabl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785813"/>
            <a:ext cx="8150225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 eaLnBrk="1" hangingPunct="1"/>
            <a:r>
              <a:rPr lang="fr-FR" sz="2800" b="1" smtClean="0"/>
              <a:t>Intérêt de l’étude de l’épargne et de la consommation pour l’entreprise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685800" y="1357313"/>
            <a:ext cx="7772400" cy="4738687"/>
          </a:xfrm>
        </p:spPr>
        <p:txBody>
          <a:bodyPr/>
          <a:lstStyle/>
          <a:p>
            <a:pPr eaLnBrk="1" hangingPunct="1"/>
            <a:r>
              <a:rPr lang="fr-FR" sz="4000" smtClean="0"/>
              <a:t>L’entreprise produit pour vendre.</a:t>
            </a:r>
          </a:p>
          <a:p>
            <a:pPr eaLnBrk="1" hangingPunct="1"/>
            <a:r>
              <a:rPr lang="fr-FR" sz="4000" smtClean="0"/>
              <a:t>Le marché constitue une donnée importante pour le résultat de l’entreprise et pour son avenir.</a:t>
            </a:r>
          </a:p>
          <a:p>
            <a:pPr eaLnBrk="1" hangingPunct="1"/>
            <a:r>
              <a:rPr lang="fr-FR" sz="4000" smtClean="0"/>
              <a:t>La demande des clients potentiels est une composante du marché.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:\Users\user\Pictures\Image%20Commerce%20Equitable%20(15)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642938"/>
            <a:ext cx="7197725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915275" cy="604838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Les sources de données sur la consommation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4292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fr-FR" dirty="0" smtClean="0"/>
              <a:t>L’entreprise a souvent besoin d’informations sur la consommation des ménages.</a:t>
            </a:r>
          </a:p>
          <a:p>
            <a:pPr eaLnBrk="1" hangingPunct="1">
              <a:defRPr/>
            </a:pPr>
            <a:r>
              <a:rPr lang="fr-FR" dirty="0" smtClean="0"/>
              <a:t>Ce sont des données sur son marché potentiel (côté demande).</a:t>
            </a:r>
          </a:p>
          <a:p>
            <a:pPr eaLnBrk="1" hangingPunct="1">
              <a:defRPr/>
            </a:pPr>
            <a:r>
              <a:rPr lang="fr-FR" dirty="0" smtClean="0"/>
              <a:t>Les besoins de données concernent aussi bien l’information sur l’état de la demande (une observation) que sur son évolution (données sur plusieurs périodes).</a:t>
            </a:r>
          </a:p>
          <a:p>
            <a:pPr eaLnBrk="1" hangingPunct="1">
              <a:defRPr/>
            </a:pPr>
            <a:r>
              <a:rPr lang="fr-FR" dirty="0" smtClean="0"/>
              <a:t>La collecte de données se fait selon plusieurs démarches :</a:t>
            </a:r>
          </a:p>
          <a:p>
            <a:pPr lvl="1" eaLnBrk="1" hangingPunct="1">
              <a:defRPr/>
            </a:pPr>
            <a:r>
              <a:rPr lang="fr-FR" dirty="0" smtClean="0"/>
              <a:t>Une étude de marché par enquête sur le terrain sur commande de l’entreprise.</a:t>
            </a:r>
          </a:p>
          <a:p>
            <a:pPr lvl="1" eaLnBrk="1" hangingPunct="1">
              <a:defRPr/>
            </a:pPr>
            <a:r>
              <a:rPr lang="fr-FR" dirty="0" smtClean="0"/>
              <a:t>Une exploitation des données des centres officiels de statistiques</a:t>
            </a:r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8A23-BB6E-4D68-819D-575F74DFD9C5}" type="slidenum">
              <a:rPr lang="fr-FR" smtClean="0"/>
              <a:pPr/>
              <a:t>21</a:t>
            </a:fld>
            <a:endParaRPr lang="fr-FR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915275" cy="604838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Les sources de données sur la consommation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000125"/>
            <a:ext cx="7772400" cy="54292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fr-FR" dirty="0" smtClean="0"/>
              <a:t>En Tunisie, comme dans d’autres pays, il y a un Institut National (public) spécialisé dans la collecte et la publication des informations de données statistiques.</a:t>
            </a:r>
          </a:p>
          <a:p>
            <a:pPr eaLnBrk="1" hangingPunct="1">
              <a:defRPr/>
            </a:pPr>
            <a:r>
              <a:rPr lang="fr-FR" dirty="0" smtClean="0"/>
              <a:t>En particulier l’INS (Institut National de la Statistique) publie des informations sur la consommation des ménages et leur niveau de vie.</a:t>
            </a:r>
          </a:p>
          <a:p>
            <a:pPr eaLnBrk="1" hangingPunct="1">
              <a:defRPr/>
            </a:pPr>
            <a:r>
              <a:rPr lang="fr-FR" dirty="0" smtClean="0"/>
              <a:t>A l’origine ces informations sont collectées pour les besoins de la politique publique (plan de développement).</a:t>
            </a:r>
          </a:p>
          <a:p>
            <a:pPr eaLnBrk="1" hangingPunct="1">
              <a:defRPr/>
            </a:pPr>
            <a:r>
              <a:rPr lang="fr-FR" dirty="0" smtClean="0"/>
              <a:t>De plus en plus ces informations sont utilisées par les entreprises et les promoteurs de projets pour connaitre leurs marchés. </a:t>
            </a:r>
            <a:endParaRPr lang="fr-FR" dirty="0"/>
          </a:p>
        </p:txBody>
      </p:sp>
      <p:sp>
        <p:nvSpPr>
          <p:cNvPr id="410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ACCC0A-7AD4-4AD7-B9CC-F053AE839421}" type="slidenum">
              <a:rPr lang="fr-FR" smtClean="0"/>
              <a:pPr/>
              <a:t>22</a:t>
            </a:fld>
            <a:endParaRPr lang="fr-FR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cuments\PrintScreen Files\ScreenShot44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71438"/>
            <a:ext cx="7500937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ZoneTexte 2"/>
          <p:cNvSpPr txBox="1">
            <a:spLocks noChangeArrowheads="1"/>
          </p:cNvSpPr>
          <p:nvPr/>
        </p:nvSpPr>
        <p:spPr bwMode="auto">
          <a:xfrm rot="2696699">
            <a:off x="-458788" y="3725863"/>
            <a:ext cx="5000626" cy="769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400">
                <a:solidFill>
                  <a:srgbClr val="C00000"/>
                </a:solidFill>
              </a:rPr>
              <a:t>www.ins.nat.tn</a:t>
            </a:r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6FE615-5AF8-443B-8F35-61F20FEA0CF9}" type="slidenum">
              <a:rPr lang="fr-FR" smtClean="0"/>
              <a:pPr/>
              <a:t>23</a:t>
            </a:fld>
            <a:endParaRPr lang="fr-FR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071563"/>
          </a:xfrm>
        </p:spPr>
        <p:txBody>
          <a:bodyPr/>
          <a:lstStyle/>
          <a:p>
            <a:pPr>
              <a:defRPr/>
            </a:pP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Quelques informations clés sur la consommation en Tunisie 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500188"/>
            <a:ext cx="8286750" cy="5000625"/>
          </a:xfrm>
        </p:spPr>
        <p:txBody>
          <a:bodyPr/>
          <a:lstStyle/>
          <a:p>
            <a:pPr>
              <a:defRPr/>
            </a:pPr>
            <a:r>
              <a:rPr lang="fr-FR" sz="2800" dirty="0" smtClean="0"/>
              <a:t>Il y a deux catégories d’information, chacune provenant d’une source différente :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fr-FR" sz="2000" dirty="0" smtClean="0"/>
              <a:t>L’information sur le logement et l’équipement en biens durables.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fr-FR" sz="2000" dirty="0" smtClean="0"/>
              <a:t>L’information sur la consommation de biens courants.</a:t>
            </a:r>
          </a:p>
          <a:p>
            <a:pPr marL="571500" indent="-457200">
              <a:defRPr/>
            </a:pPr>
            <a:r>
              <a:rPr lang="fr-FR" sz="2800" dirty="0" smtClean="0"/>
              <a:t>L’information sur le logement provient du recensement de la population (1 fois tous les dix ans)</a:t>
            </a:r>
          </a:p>
          <a:p>
            <a:pPr marL="571500" indent="-457200">
              <a:defRPr/>
            </a:pPr>
            <a:r>
              <a:rPr lang="fr-FR" sz="2800" dirty="0" smtClean="0"/>
              <a:t>L’information sur la consommation provient de l’enquête sur la consommation (1 fois tous les cinq ans).</a:t>
            </a:r>
            <a:endParaRPr lang="fr-FR" sz="2800" dirty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3B7158-0CAE-4AF8-9330-6ABB825FC526}" type="slidenum">
              <a:rPr lang="fr-FR" smtClean="0"/>
              <a:pPr/>
              <a:t>24</a:t>
            </a:fld>
            <a:endParaRPr lang="fr-FR" smtClean="0"/>
          </a:p>
        </p:txBody>
      </p:sp>
      <p:sp>
        <p:nvSpPr>
          <p:cNvPr id="61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/>
          <p:cNvGraphicFramePr/>
          <p:nvPr/>
        </p:nvGraphicFramePr>
        <p:xfrm>
          <a:off x="1285852" y="1142984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ZoneTexte 7"/>
          <p:cNvSpPr txBox="1">
            <a:spLocks noChangeArrowheads="1"/>
          </p:cNvSpPr>
          <p:nvPr/>
        </p:nvSpPr>
        <p:spPr bwMode="auto">
          <a:xfrm>
            <a:off x="928688" y="285750"/>
            <a:ext cx="6715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/>
              <a:t>Nombre de personnes par logement occupé (source INS)</a:t>
            </a:r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71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7E1039-9F4C-4073-A6B2-17ED0A2135D9}" type="slidenum">
              <a:rPr lang="fr-FR" smtClean="0"/>
              <a:pPr/>
              <a:t>25</a:t>
            </a:fld>
            <a:endParaRPr lang="fr-FR" smtClean="0"/>
          </a:p>
        </p:txBody>
      </p:sp>
      <p:sp>
        <p:nvSpPr>
          <p:cNvPr id="717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cuments\PrintScreen Files\ScreenShot436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71438"/>
            <a:ext cx="7891462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D98CE-E91A-496D-BE7C-3D8FB4D235C4}" type="slidenum">
              <a:rPr lang="fr-FR" smtClean="0"/>
              <a:pPr/>
              <a:t>26</a:t>
            </a:fld>
            <a:endParaRPr lang="fr-FR" smtClean="0"/>
          </a:p>
        </p:txBody>
      </p:sp>
      <p:sp>
        <p:nvSpPr>
          <p:cNvPr id="819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cuments\PrintScreen Files\ScreenShot43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85750"/>
            <a:ext cx="6643688" cy="607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Espace réservé de la date 2"/>
          <p:cNvSpPr>
            <a:spLocks noGrp="1"/>
          </p:cNvSpPr>
          <p:nvPr>
            <p:ph type="dt" sz="quarter" idx="10"/>
          </p:nvPr>
        </p:nvSpPr>
        <p:spPr>
          <a:xfrm>
            <a:off x="357188" y="6329363"/>
            <a:ext cx="1905000" cy="457200"/>
          </a:xfrm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786688" y="6248400"/>
            <a:ext cx="671512" cy="457200"/>
          </a:xfrm>
          <a:noFill/>
        </p:spPr>
        <p:txBody>
          <a:bodyPr/>
          <a:lstStyle/>
          <a:p>
            <a:fld id="{FD676288-C4A8-4A98-B19B-303FA8B8D9EF}" type="slidenum">
              <a:rPr lang="fr-FR" smtClean="0"/>
              <a:pPr/>
              <a:t>27</a:t>
            </a:fld>
            <a:endParaRPr lang="fr-FR" smtClean="0"/>
          </a:p>
        </p:txBody>
      </p:sp>
      <p:sp>
        <p:nvSpPr>
          <p:cNvPr id="922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472238"/>
            <a:ext cx="2895600" cy="314325"/>
          </a:xfrm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cuments\PrintScreen Files\ScreenShot438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57188"/>
            <a:ext cx="8416925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1F213A-D0B2-4BA2-9ABE-8C8519C51840}" type="slidenum">
              <a:rPr lang="fr-FR" smtClean="0"/>
              <a:pPr/>
              <a:t>28</a:t>
            </a:fld>
            <a:endParaRPr lang="fr-FR" smtClean="0"/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cuments\PrintScreen Files\ScreenShot439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214313"/>
            <a:ext cx="6715125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3C865-FA0D-4E16-8BD9-D71A19C49955}" type="slidenum">
              <a:rPr lang="fr-FR" smtClean="0"/>
              <a:pPr/>
              <a:t>29</a:t>
            </a:fld>
            <a:endParaRPr lang="fr-FR" smtClean="0"/>
          </a:p>
        </p:txBody>
      </p:sp>
      <p:sp>
        <p:nvSpPr>
          <p:cNvPr id="1126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 eaLnBrk="1" hangingPunct="1"/>
            <a:r>
              <a:rPr lang="fr-FR" sz="2800" b="1" smtClean="0"/>
              <a:t>Intérêt de l’étude de l’épargne et de la consommation pour l’entreprise (suite)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685800" y="1785938"/>
            <a:ext cx="7743825" cy="4714875"/>
          </a:xfrm>
        </p:spPr>
        <p:txBody>
          <a:bodyPr/>
          <a:lstStyle/>
          <a:p>
            <a:pPr eaLnBrk="1" hangingPunct="1"/>
            <a:r>
              <a:rPr lang="fr-FR" sz="2800" smtClean="0"/>
              <a:t>La demande dépend en partie de l’utilisation du revenu des clients : Vont-ils acheter ou non ? Que vont-ils ils acheter ? Des biens durables, des produits de consommation immédiate ? Qu’est ce qui détermine le comportement des clients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cuments\PrintScreen Files\ScreenShot440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28625"/>
            <a:ext cx="8215313" cy="605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7A2879-BDDD-4848-B990-32705B779D9F}" type="slidenum">
              <a:rPr lang="fr-FR" smtClean="0"/>
              <a:pPr/>
              <a:t>30</a:t>
            </a:fld>
            <a:endParaRPr lang="fr-FR" smtClean="0"/>
          </a:p>
        </p:txBody>
      </p:sp>
      <p:sp>
        <p:nvSpPr>
          <p:cNvPr id="1229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88" y="214313"/>
          <a:ext cx="8643997" cy="5786457"/>
        </p:xfrm>
        <a:graphic>
          <a:graphicData uri="http://schemas.openxmlformats.org/drawingml/2006/table">
            <a:tbl>
              <a:tblPr/>
              <a:tblGrid>
                <a:gridCol w="2430553"/>
                <a:gridCol w="822368"/>
                <a:gridCol w="895467"/>
                <a:gridCol w="895467"/>
                <a:gridCol w="895467"/>
                <a:gridCol w="895467"/>
                <a:gridCol w="895467"/>
                <a:gridCol w="913741"/>
              </a:tblGrid>
              <a:tr h="563972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Structure des dépenses des ménages (Tunisie)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506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Année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D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Alimentation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Habitation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Habillement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Hygiène et soins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Transport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1815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Télécom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Enseignement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culture et loisir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Autres dépenses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06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42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342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9DB6F-8D4F-47CE-8210-F4E7A7FCCB10}" type="slidenum">
              <a:rPr lang="fr-FR" smtClean="0"/>
              <a:pPr/>
              <a:t>31</a:t>
            </a:fld>
            <a:endParaRPr lang="fr-FR" smtClean="0"/>
          </a:p>
        </p:txBody>
      </p:sp>
      <p:sp>
        <p:nvSpPr>
          <p:cNvPr id="13427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357158" y="928670"/>
          <a:ext cx="842968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39" name="ZoneTexte 2"/>
          <p:cNvSpPr txBox="1">
            <a:spLocks noChangeArrowheads="1"/>
          </p:cNvSpPr>
          <p:nvPr/>
        </p:nvSpPr>
        <p:spPr bwMode="auto">
          <a:xfrm>
            <a:off x="2286000" y="6215063"/>
            <a:ext cx="6500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% de la dépense totale moyenne des ménages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14313" y="214313"/>
            <a:ext cx="8715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accent2">
                    <a:lumMod val="50000"/>
                  </a:schemeClr>
                </a:solidFill>
              </a:rPr>
              <a:t>Evolution de la structure des dépenses des ménages 1990-2005</a:t>
            </a:r>
          </a:p>
        </p:txBody>
      </p:sp>
      <p:sp>
        <p:nvSpPr>
          <p:cNvPr id="14341" name="Ellipse 4"/>
          <p:cNvSpPr>
            <a:spLocks noChangeArrowheads="1"/>
          </p:cNvSpPr>
          <p:nvPr/>
        </p:nvSpPr>
        <p:spPr bwMode="auto">
          <a:xfrm>
            <a:off x="6215063" y="5072063"/>
            <a:ext cx="1143000" cy="642937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2" name="Ellipse 5"/>
          <p:cNvSpPr>
            <a:spLocks noChangeArrowheads="1"/>
          </p:cNvSpPr>
          <p:nvPr/>
        </p:nvSpPr>
        <p:spPr bwMode="auto">
          <a:xfrm>
            <a:off x="2928938" y="2500313"/>
            <a:ext cx="928687" cy="500062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3" name="Ellipse 6"/>
          <p:cNvSpPr>
            <a:spLocks noChangeArrowheads="1"/>
          </p:cNvSpPr>
          <p:nvPr/>
        </p:nvSpPr>
        <p:spPr bwMode="auto">
          <a:xfrm>
            <a:off x="3286125" y="3071813"/>
            <a:ext cx="1000125" cy="500062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4" name="Espace réservé de la date 7"/>
          <p:cNvSpPr>
            <a:spLocks noGrp="1"/>
          </p:cNvSpPr>
          <p:nvPr>
            <p:ph type="dt" sz="quarter" idx="10"/>
          </p:nvPr>
        </p:nvSpPr>
        <p:spPr>
          <a:xfrm>
            <a:off x="357188" y="6429375"/>
            <a:ext cx="1905000" cy="385763"/>
          </a:xfrm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434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A8F741-BFFB-44EE-8EBC-5BF8FC04420D}" type="slidenum">
              <a:rPr lang="fr-FR" smtClean="0"/>
              <a:pPr/>
              <a:t>32</a:t>
            </a:fld>
            <a:endParaRPr lang="fr-FR" smtClean="0"/>
          </a:p>
        </p:txBody>
      </p:sp>
      <p:sp>
        <p:nvSpPr>
          <p:cNvPr id="14346" name="Espace réservé du pied de page 9"/>
          <p:cNvSpPr>
            <a:spLocks noGrp="1"/>
          </p:cNvSpPr>
          <p:nvPr>
            <p:ph type="ftr" sz="quarter" idx="11"/>
          </p:nvPr>
        </p:nvSpPr>
        <p:spPr>
          <a:xfrm>
            <a:off x="3124200" y="6510338"/>
            <a:ext cx="2895600" cy="276225"/>
          </a:xfrm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533400"/>
          </a:xfrm>
        </p:spPr>
        <p:txBody>
          <a:bodyPr/>
          <a:lstStyle/>
          <a:p>
            <a:pPr>
              <a:defRPr/>
            </a:pP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Commentaires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(structure des dépenses 1990-2005)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000125"/>
            <a:ext cx="7772400" cy="5500688"/>
          </a:xfrm>
        </p:spPr>
        <p:txBody>
          <a:bodyPr/>
          <a:lstStyle/>
          <a:p>
            <a:r>
              <a:rPr lang="fr-FR" sz="2800" smtClean="0"/>
              <a:t>Une augmentation de tous les postes  à travers le temps à cause de l’amélioration des niveaux de vie.</a:t>
            </a:r>
          </a:p>
          <a:p>
            <a:r>
              <a:rPr lang="fr-FR" sz="2800" smtClean="0"/>
              <a:t>Baisse de la part de l’alimentation suite à l’apparition de nouveaux besoins et la saturation relative de la demande alimentaire.</a:t>
            </a:r>
          </a:p>
          <a:p>
            <a:r>
              <a:rPr lang="fr-FR" sz="2800" smtClean="0"/>
              <a:t>Augmentation de la part des transports et de l’éducation à cause de la démographie.</a:t>
            </a:r>
          </a:p>
          <a:p>
            <a:r>
              <a:rPr lang="fr-FR" sz="2800" smtClean="0"/>
              <a:t>Emergence des télécommunication à cause de la nouvelle technologie.</a:t>
            </a:r>
          </a:p>
        </p:txBody>
      </p:sp>
      <p:sp>
        <p:nvSpPr>
          <p:cNvPr id="1536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7A192B-A942-4386-B8C6-0E43D3B6D0BC}" type="slidenum">
              <a:rPr lang="fr-FR" smtClean="0"/>
              <a:pPr/>
              <a:t>33</a:t>
            </a:fld>
            <a:endParaRPr lang="fr-FR" smtClean="0"/>
          </a:p>
        </p:txBody>
      </p:sp>
      <p:sp>
        <p:nvSpPr>
          <p:cNvPr id="1536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857250"/>
          </a:xfrm>
        </p:spPr>
        <p:txBody>
          <a:bodyPr/>
          <a:lstStyle/>
          <a:p>
            <a:pPr>
              <a:defRPr/>
            </a:pPr>
            <a:r>
              <a:rPr lang="fr-FR" sz="3200" b="1" dirty="0" smtClean="0">
                <a:solidFill>
                  <a:schemeClr val="accent6">
                    <a:lumMod val="50000"/>
                  </a:schemeClr>
                </a:solidFill>
              </a:rPr>
              <a:t>Remarque : Autres informations sur la demande</a:t>
            </a:r>
            <a:endParaRPr lang="fr-F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857375"/>
            <a:ext cx="7815263" cy="4238625"/>
          </a:xfrm>
        </p:spPr>
        <p:txBody>
          <a:bodyPr/>
          <a:lstStyle/>
          <a:p>
            <a:r>
              <a:rPr lang="fr-FR" sz="2800" smtClean="0"/>
              <a:t>Une autre composante de la demande adressée à l’entreprise est constituée par l’exportation (la consommation du reste du monde).</a:t>
            </a:r>
          </a:p>
          <a:p>
            <a:r>
              <a:rPr lang="fr-FR" sz="2800" smtClean="0"/>
              <a:t>L’INS publie également des informations sur les produits exportés par la Tunisie.</a:t>
            </a:r>
          </a:p>
          <a:p>
            <a:r>
              <a:rPr lang="fr-FR" sz="2800" smtClean="0"/>
              <a:t>Mais la demande du reste du Monde est aussi constituée des importations qu’il fait auprès d’autres pays.</a:t>
            </a:r>
          </a:p>
        </p:txBody>
      </p:sp>
      <p:sp>
        <p:nvSpPr>
          <p:cNvPr id="1638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LB_IEA</a:t>
            </a: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396CE0-BA79-4B53-A25B-2B76F19CDFA7}" type="slidenum">
              <a:rPr lang="fr-FR" smtClean="0"/>
              <a:pPr/>
              <a:t>34</a:t>
            </a:fld>
            <a:endParaRPr lang="fr-FR" smtClean="0"/>
          </a:p>
        </p:txBody>
      </p:sp>
      <p:sp>
        <p:nvSpPr>
          <p:cNvPr id="1639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IHEC_09_10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 eaLnBrk="1" hangingPunct="1"/>
            <a:r>
              <a:rPr lang="fr-FR" sz="2800" b="1" smtClean="0"/>
              <a:t>Intérêt de l’étude de l’épargne et de la consommation pour l’entreprise (suite et fin)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71625"/>
            <a:ext cx="7743825" cy="4929188"/>
          </a:xfrm>
        </p:spPr>
        <p:txBody>
          <a:bodyPr/>
          <a:lstStyle/>
          <a:p>
            <a:pPr eaLnBrk="1" hangingPunct="1"/>
            <a:r>
              <a:rPr lang="fr-FR" sz="2800" smtClean="0"/>
              <a:t>Une partie de l’économie des affaires s’intéresse à l’étude du comportement des consommateurs (les acheteurs pour leur propre compte).</a:t>
            </a:r>
          </a:p>
          <a:p>
            <a:pPr eaLnBrk="1" hangingPunct="1"/>
            <a:r>
              <a:rPr lang="fr-FR" sz="2800" smtClean="0"/>
              <a:t>On se base pour cela sur l’étude de la fonction de consommation.</a:t>
            </a:r>
          </a:p>
          <a:p>
            <a:pPr eaLnBrk="1" hangingPunct="1"/>
            <a:r>
              <a:rPr lang="fr-FR" sz="2800" smtClean="0"/>
              <a:t>Plusieurs théories sont avancées par la littérature spécialisées.</a:t>
            </a:r>
          </a:p>
          <a:p>
            <a:pPr eaLnBrk="1" hangingPunct="1"/>
            <a:r>
              <a:rPr lang="fr-FR" sz="2800" smtClean="0"/>
              <a:t>De nouvelles tendances dans la consommation sont également apparues.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381000"/>
            <a:ext cx="8715375" cy="76200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fonction de consommation de J. M. Keynes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formulation générale :</a:t>
            </a:r>
          </a:p>
          <a:p>
            <a:pPr algn="ctr" eaLnBrk="1" hangingPunct="1">
              <a:buFontTx/>
              <a:buNone/>
            </a:pPr>
            <a:r>
              <a:rPr lang="fr-FR" smtClean="0">
                <a:solidFill>
                  <a:schemeClr val="accent2"/>
                </a:solidFill>
              </a:rPr>
              <a:t>C</a:t>
            </a:r>
            <a:r>
              <a:rPr lang="fr-FR" smtClean="0"/>
              <a:t> = f(</a:t>
            </a:r>
            <a:r>
              <a:rPr lang="fr-FR" smtClean="0">
                <a:solidFill>
                  <a:srgbClr val="FF0000"/>
                </a:solidFill>
              </a:rPr>
              <a:t>Y</a:t>
            </a:r>
            <a:r>
              <a:rPr lang="fr-FR" smtClean="0"/>
              <a:t>)</a:t>
            </a:r>
          </a:p>
          <a:p>
            <a:pPr eaLnBrk="1" hangingPunct="1">
              <a:buFontTx/>
              <a:buNone/>
            </a:pPr>
            <a:r>
              <a:rPr lang="fr-FR" smtClean="0">
                <a:solidFill>
                  <a:schemeClr val="accent2"/>
                </a:solidFill>
              </a:rPr>
              <a:t>   C </a:t>
            </a:r>
            <a:r>
              <a:rPr lang="fr-FR" smtClean="0"/>
              <a:t>= consommation des ménages ou de l’individu.</a:t>
            </a: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FF0000"/>
                </a:solidFill>
              </a:rPr>
              <a:t>   Y</a:t>
            </a:r>
            <a:r>
              <a:rPr lang="fr-FR" smtClean="0"/>
              <a:t> est le revenu national disponible (valeurs ajoutées ou revenus – impôts) ou le revenu disponible de l’individu.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Définitions et propriétés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257800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>
                <a:solidFill>
                  <a:schemeClr val="accent2"/>
                </a:solidFill>
              </a:rPr>
              <a:t>J.M. Keynes</a:t>
            </a:r>
            <a:r>
              <a:rPr lang="fr-FR" smtClean="0"/>
              <a:t> : « Les hommes tendent à accroître leur consommation à mesure que le revenu croit mais non d’une quantité aussi grande que l’accroissement du revenu ».</a:t>
            </a:r>
          </a:p>
          <a:p>
            <a:pPr eaLnBrk="1" hangingPunct="1">
              <a:defRPr/>
            </a:pPr>
            <a:r>
              <a:rPr lang="fr-FR" smtClean="0">
                <a:solidFill>
                  <a:schemeClr val="accent2"/>
                </a:solidFill>
              </a:rPr>
              <a:t>Implications </a:t>
            </a:r>
            <a:r>
              <a:rPr lang="fr-FR" smtClean="0"/>
              <a:t>:</a:t>
            </a:r>
          </a:p>
          <a:p>
            <a:pPr lvl="1" eaLnBrk="1" hangingPunct="1">
              <a:buFontTx/>
              <a:buNone/>
              <a:defRPr/>
            </a:pPr>
            <a:r>
              <a:rPr lang="fr-FR" smtClean="0">
                <a:solidFill>
                  <a:srgbClr val="FF0000"/>
                </a:solidFill>
              </a:rPr>
              <a:t>c</a:t>
            </a:r>
            <a:r>
              <a:rPr lang="fr-FR" smtClean="0"/>
              <a:t> </a:t>
            </a:r>
            <a:r>
              <a:rPr lang="fr-F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mtClean="0"/>
              <a:t> </a:t>
            </a:r>
            <a:r>
              <a:rPr lang="fr-FR" smtClean="0">
                <a:sym typeface="Symbol" pitchFamily="18" charset="2"/>
              </a:rPr>
              <a:t>C</a:t>
            </a: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/</a:t>
            </a:r>
            <a:r>
              <a:rPr lang="fr-FR" smtClean="0">
                <a:sym typeface="Symbol" pitchFamily="18" charset="2"/>
              </a:rPr>
              <a:t>Y : </a:t>
            </a:r>
            <a:r>
              <a:rPr lang="fr-FR" u="sng" smtClean="0">
                <a:sym typeface="Symbol" pitchFamily="18" charset="2"/>
              </a:rPr>
              <a:t>propension marginale à consommer</a:t>
            </a:r>
          </a:p>
          <a:p>
            <a:pPr lvl="1" algn="ctr" eaLnBrk="1" hangingPunct="1">
              <a:buFontTx/>
              <a:buNone/>
              <a:defRPr/>
            </a:pPr>
            <a:r>
              <a:rPr lang="fr-FR" smtClean="0">
                <a:solidFill>
                  <a:srgbClr val="FF0000"/>
                </a:solidFill>
                <a:sym typeface="Symbol" pitchFamily="18" charset="2"/>
              </a:rPr>
              <a:t>c </a:t>
            </a:r>
            <a:r>
              <a:rPr lang="fr-FR" b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</a:t>
            </a:r>
            <a:r>
              <a:rPr lang="fr-FR" smtClean="0">
                <a:sym typeface="Symbol" pitchFamily="18" charset="2"/>
              </a:rPr>
              <a:t> C</a:t>
            </a: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/</a:t>
            </a:r>
            <a:r>
              <a:rPr lang="fr-FR" smtClean="0">
                <a:sym typeface="Symbol" pitchFamily="18" charset="2"/>
              </a:rPr>
              <a:t>Y </a:t>
            </a:r>
            <a:r>
              <a:rPr lang="fr-FR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&gt; </a:t>
            </a:r>
            <a:r>
              <a:rPr lang="fr-FR" smtClean="0">
                <a:cs typeface="Times New Roman" pitchFamily="18" charset="0"/>
                <a:sym typeface="Symbol" pitchFamily="18" charset="2"/>
              </a:rPr>
              <a:t>0</a:t>
            </a:r>
          </a:p>
          <a:p>
            <a:pPr lvl="1" algn="ctr" eaLnBrk="1" hangingPunct="1">
              <a:buFontTx/>
              <a:buNone/>
              <a:defRPr/>
            </a:pPr>
            <a:r>
              <a:rPr lang="fr-FR" smtClean="0">
                <a:solidFill>
                  <a:srgbClr val="FF0000"/>
                </a:solidFill>
                <a:sym typeface="Symbol" pitchFamily="18" charset="2"/>
              </a:rPr>
              <a:t>c </a:t>
            </a:r>
            <a:r>
              <a:rPr lang="fr-FR" b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</a:t>
            </a:r>
            <a:r>
              <a:rPr lang="fr-FR" smtClean="0">
                <a:sym typeface="Symbol" pitchFamily="18" charset="2"/>
              </a:rPr>
              <a:t> C</a:t>
            </a: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/</a:t>
            </a:r>
            <a:r>
              <a:rPr lang="fr-FR" smtClean="0">
                <a:sym typeface="Symbol" pitchFamily="18" charset="2"/>
              </a:rPr>
              <a:t>Y </a:t>
            </a: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&lt;</a:t>
            </a:r>
            <a:r>
              <a:rPr lang="fr-FR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fr-FR" smtClean="0">
                <a:sym typeface="Symbol" pitchFamily="18" charset="2"/>
              </a:rPr>
              <a:t>1</a:t>
            </a:r>
          </a:p>
          <a:p>
            <a:pPr lvl="1" eaLnBrk="1" hangingPunct="1">
              <a:buFontTx/>
              <a:buNone/>
              <a:defRPr/>
            </a:pPr>
            <a:r>
              <a:rPr lang="fr-FR" smtClean="0">
                <a:solidFill>
                  <a:srgbClr val="FF0000"/>
                </a:solidFill>
                <a:sym typeface="Symbol" pitchFamily="18" charset="2"/>
              </a:rPr>
              <a:t>C</a:t>
            </a:r>
            <a:r>
              <a:rPr lang="fr-FR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/</a:t>
            </a:r>
            <a:r>
              <a:rPr lang="fr-FR" smtClean="0">
                <a:solidFill>
                  <a:srgbClr val="FF0000"/>
                </a:solidFill>
                <a:sym typeface="Symbol" pitchFamily="18" charset="2"/>
              </a:rPr>
              <a:t>Y</a:t>
            </a:r>
            <a:r>
              <a:rPr lang="fr-FR" smtClean="0">
                <a:sym typeface="Symbol" pitchFamily="18" charset="2"/>
              </a:rPr>
              <a:t> : (</a:t>
            </a:r>
            <a:r>
              <a:rPr lang="fr-FR" u="sng" smtClean="0">
                <a:sym typeface="Symbol" pitchFamily="18" charset="2"/>
              </a:rPr>
              <a:t>propension moyenne à consommer</a:t>
            </a:r>
            <a:r>
              <a:rPr lang="fr-FR" smtClean="0">
                <a:sym typeface="Symbol" pitchFamily="18" charset="2"/>
              </a:rPr>
              <a:t>) est décroissante par rapport à 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6" grpId="0" autoUpdateAnimBg="0"/>
      <p:bldP spid="5437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pPr eaLnBrk="1" hangingPunct="1"/>
            <a:r>
              <a:rPr lang="fr-FR" smtClean="0"/>
              <a:t>La fonction linéaire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 flipV="1">
            <a:off x="1143000" y="19050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143000" y="5181600"/>
            <a:ext cx="670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0772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533400" y="1600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544776" name="Line 8"/>
          <p:cNvSpPr>
            <a:spLocks noChangeShapeType="1"/>
          </p:cNvSpPr>
          <p:nvPr/>
        </p:nvSpPr>
        <p:spPr bwMode="auto">
          <a:xfrm flipV="1">
            <a:off x="1143000" y="2133600"/>
            <a:ext cx="62484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4777" name="AutoShape 9"/>
          <p:cNvSpPr>
            <a:spLocks/>
          </p:cNvSpPr>
          <p:nvPr/>
        </p:nvSpPr>
        <p:spPr bwMode="auto">
          <a:xfrm>
            <a:off x="7391400" y="2782888"/>
            <a:ext cx="1524000" cy="609600"/>
          </a:xfrm>
          <a:prstGeom prst="accentCallout2">
            <a:avLst>
              <a:gd name="adj1" fmla="val 18750"/>
              <a:gd name="adj2" fmla="val -5000"/>
              <a:gd name="adj3" fmla="val 18750"/>
              <a:gd name="adj4" fmla="val -26458"/>
              <a:gd name="adj5" fmla="val -63542"/>
              <a:gd name="adj6" fmla="val -481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fr-FR" sz="2000">
                <a:solidFill>
                  <a:schemeClr val="accent2"/>
                </a:solidFill>
              </a:rPr>
              <a:t>C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z="2000"/>
              <a:t> c</a:t>
            </a:r>
            <a:r>
              <a:rPr lang="fr-FR" sz="2000">
                <a:solidFill>
                  <a:srgbClr val="FF0000"/>
                </a:solidFill>
              </a:rPr>
              <a:t>Y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sz="2000"/>
              <a:t> C</a:t>
            </a:r>
            <a:r>
              <a:rPr lang="fr-FR" sz="2000" baseline="-25000"/>
              <a:t>0</a:t>
            </a:r>
          </a:p>
        </p:txBody>
      </p:sp>
      <p:sp>
        <p:nvSpPr>
          <p:cNvPr id="544778" name="Text Box 10"/>
          <p:cNvSpPr txBox="1">
            <a:spLocks noChangeArrowheads="1"/>
          </p:cNvSpPr>
          <p:nvPr/>
        </p:nvSpPr>
        <p:spPr bwMode="auto">
          <a:xfrm>
            <a:off x="457200" y="3581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C</a:t>
            </a:r>
            <a:r>
              <a:rPr lang="fr-FR" sz="2400" baseline="-25000"/>
              <a:t>0</a:t>
            </a:r>
          </a:p>
        </p:txBody>
      </p:sp>
      <p:sp>
        <p:nvSpPr>
          <p:cNvPr id="544779" name="Line 11"/>
          <p:cNvSpPr>
            <a:spLocks noChangeShapeType="1"/>
          </p:cNvSpPr>
          <p:nvPr/>
        </p:nvSpPr>
        <p:spPr bwMode="auto">
          <a:xfrm flipV="1">
            <a:off x="1143000" y="1600200"/>
            <a:ext cx="4572000" cy="3581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4780" name="AutoShape 12"/>
          <p:cNvSpPr>
            <a:spLocks/>
          </p:cNvSpPr>
          <p:nvPr/>
        </p:nvSpPr>
        <p:spPr bwMode="auto">
          <a:xfrm>
            <a:off x="1600200" y="1981200"/>
            <a:ext cx="2286000" cy="609600"/>
          </a:xfrm>
          <a:prstGeom prst="accentCallout2">
            <a:avLst>
              <a:gd name="adj1" fmla="val 18750"/>
              <a:gd name="adj2" fmla="val 103333"/>
              <a:gd name="adj3" fmla="val 18750"/>
              <a:gd name="adj4" fmla="val 118542"/>
              <a:gd name="adj5" fmla="val 63542"/>
              <a:gd name="adj6" fmla="val 1338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fr-FR" sz="1600"/>
              <a:t>Première bissectrice</a:t>
            </a:r>
          </a:p>
          <a:p>
            <a:pPr algn="ctr">
              <a:defRPr/>
            </a:pPr>
            <a:r>
              <a:rPr lang="fr-FR" sz="2000">
                <a:solidFill>
                  <a:schemeClr val="accent2"/>
                </a:solidFill>
              </a:rPr>
              <a:t>C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z="2000"/>
              <a:t> </a:t>
            </a:r>
            <a:r>
              <a:rPr lang="fr-FR" sz="2000">
                <a:solidFill>
                  <a:srgbClr val="FF0000"/>
                </a:solidFill>
              </a:rPr>
              <a:t>Y</a:t>
            </a:r>
            <a:endParaRPr lang="fr-FR" sz="2000" baseline="-25000"/>
          </a:p>
        </p:txBody>
      </p:sp>
      <p:sp>
        <p:nvSpPr>
          <p:cNvPr id="544783" name="Text Box 15"/>
          <p:cNvSpPr txBox="1">
            <a:spLocks noChangeArrowheads="1"/>
          </p:cNvSpPr>
          <p:nvPr/>
        </p:nvSpPr>
        <p:spPr bwMode="auto">
          <a:xfrm>
            <a:off x="2362200" y="5562600"/>
            <a:ext cx="28956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/>
              <a:t>La propension marginale à consommer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1800"/>
              <a:t>est </a:t>
            </a:r>
            <a:r>
              <a:rPr lang="fr-FR" sz="1800" u="sng"/>
              <a:t>constante</a:t>
            </a:r>
            <a:r>
              <a:rPr lang="fr-FR" sz="1800"/>
              <a:t>, positive et inférieure à 1.</a:t>
            </a:r>
            <a:endParaRPr lang="fr-FR" sz="18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4784" name="Text Box 16"/>
          <p:cNvSpPr txBox="1">
            <a:spLocks noChangeArrowheads="1"/>
          </p:cNvSpPr>
          <p:nvPr/>
        </p:nvSpPr>
        <p:spPr bwMode="auto">
          <a:xfrm>
            <a:off x="5410200" y="5638800"/>
            <a:ext cx="3429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/>
              <a:t>La propension moyenne à consommer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C/Y </a:t>
            </a:r>
            <a:r>
              <a:rPr lang="fr-FR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est décroissante.</a:t>
            </a:r>
          </a:p>
        </p:txBody>
      </p:sp>
      <p:sp>
        <p:nvSpPr>
          <p:cNvPr id="544786" name="Line 18"/>
          <p:cNvSpPr>
            <a:spLocks noChangeShapeType="1"/>
          </p:cNvSpPr>
          <p:nvPr/>
        </p:nvSpPr>
        <p:spPr bwMode="auto">
          <a:xfrm flipV="1">
            <a:off x="1143000" y="3581400"/>
            <a:ext cx="990600" cy="1600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4787" name="Line 19"/>
          <p:cNvSpPr>
            <a:spLocks noChangeShapeType="1"/>
          </p:cNvSpPr>
          <p:nvPr/>
        </p:nvSpPr>
        <p:spPr bwMode="auto">
          <a:xfrm flipV="1">
            <a:off x="1143000" y="3429000"/>
            <a:ext cx="1676400" cy="17526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4788" name="Line 20"/>
          <p:cNvSpPr>
            <a:spLocks noChangeShapeType="1"/>
          </p:cNvSpPr>
          <p:nvPr/>
        </p:nvSpPr>
        <p:spPr bwMode="auto">
          <a:xfrm flipV="1">
            <a:off x="1219200" y="2743200"/>
            <a:ext cx="41910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4789" name="Text Box 21"/>
          <p:cNvSpPr txBox="1">
            <a:spLocks noChangeArrowheads="1"/>
          </p:cNvSpPr>
          <p:nvPr/>
        </p:nvSpPr>
        <p:spPr bwMode="auto">
          <a:xfrm>
            <a:off x="2438400" y="4648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</a:t>
            </a:r>
            <a:endParaRPr lang="fr-FR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4790" name="Arc 22"/>
          <p:cNvSpPr>
            <a:spLocks/>
          </p:cNvSpPr>
          <p:nvPr/>
        </p:nvSpPr>
        <p:spPr bwMode="auto">
          <a:xfrm>
            <a:off x="1752600" y="4800600"/>
            <a:ext cx="76200" cy="304800"/>
          </a:xfrm>
          <a:custGeom>
            <a:avLst/>
            <a:gdLst>
              <a:gd name="T0" fmla="*/ 0 w 21600"/>
              <a:gd name="T1" fmla="*/ 0 h 21600"/>
              <a:gd name="T2" fmla="*/ 41635284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44791" name="Text Box 23"/>
          <p:cNvSpPr txBox="1">
            <a:spLocks noChangeArrowheads="1"/>
          </p:cNvSpPr>
          <p:nvPr/>
        </p:nvSpPr>
        <p:spPr bwMode="auto">
          <a:xfrm>
            <a:off x="3505200" y="43434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/>
              <a:t>La tangente de l’angle</a:t>
            </a:r>
            <a:r>
              <a:rPr lang="fr-FR" sz="1800">
                <a:solidFill>
                  <a:schemeClr val="accent2"/>
                </a:solidFill>
              </a:rPr>
              <a:t> </a:t>
            </a:r>
            <a:r>
              <a:rPr lang="fr-FR" sz="1800">
                <a:solidFill>
                  <a:schemeClr val="accent2"/>
                </a:solidFill>
                <a:sym typeface="Symbol" pitchFamily="18" charset="2"/>
              </a:rPr>
              <a:t></a:t>
            </a:r>
            <a:r>
              <a:rPr lang="fr-FR" sz="1800">
                <a:sym typeface="Symbol" pitchFamily="18" charset="2"/>
              </a:rPr>
              <a:t> représente la propension moyenne à consommer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C/Y</a:t>
            </a:r>
            <a:endParaRPr lang="fr-FR" sz="18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4792" name="Text Box 24"/>
          <p:cNvSpPr txBox="1">
            <a:spLocks noChangeArrowheads="1"/>
          </p:cNvSpPr>
          <p:nvPr/>
        </p:nvSpPr>
        <p:spPr bwMode="auto">
          <a:xfrm>
            <a:off x="304800" y="5486400"/>
            <a:ext cx="18288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C0</a:t>
            </a:r>
            <a:r>
              <a:rPr lang="fr-FR" sz="2000"/>
              <a:t> : consommation incompressible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4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4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4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4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4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4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4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6" grpId="0" animBg="1"/>
      <p:bldP spid="544777" grpId="0" animBg="1" autoUpdateAnimBg="0"/>
      <p:bldP spid="544778" grpId="0" autoUpdateAnimBg="0"/>
      <p:bldP spid="544779" grpId="0" animBg="1"/>
      <p:bldP spid="544780" grpId="0" animBg="1" autoUpdateAnimBg="0"/>
      <p:bldP spid="544783" grpId="0" animBg="1" autoUpdateAnimBg="0"/>
      <p:bldP spid="544784" grpId="0" animBg="1" autoUpdateAnimBg="0"/>
      <p:bldP spid="544786" grpId="0" animBg="1"/>
      <p:bldP spid="544787" grpId="0" animBg="1"/>
      <p:bldP spid="544788" grpId="0" animBg="1"/>
      <p:bldP spid="544789" grpId="0" autoUpdateAnimBg="0"/>
      <p:bldP spid="544790" grpId="0" animBg="1"/>
      <p:bldP spid="544791" grpId="0" autoUpdateAnimBg="0"/>
      <p:bldP spid="54479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/>
          <a:lstStyle/>
          <a:p>
            <a:pPr eaLnBrk="1" hangingPunct="1"/>
            <a:r>
              <a:rPr lang="fr-FR" smtClean="0"/>
              <a:t>Endettement et épargne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1143000" y="19050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143000" y="5181600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0" y="5410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33400" y="1600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143000" y="2133600"/>
            <a:ext cx="62484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5800" name="AutoShape 8"/>
          <p:cNvSpPr>
            <a:spLocks/>
          </p:cNvSpPr>
          <p:nvPr/>
        </p:nvSpPr>
        <p:spPr bwMode="auto">
          <a:xfrm>
            <a:off x="7391400" y="2782888"/>
            <a:ext cx="1524000" cy="609600"/>
          </a:xfrm>
          <a:prstGeom prst="accentCallout2">
            <a:avLst>
              <a:gd name="adj1" fmla="val 18750"/>
              <a:gd name="adj2" fmla="val -5000"/>
              <a:gd name="adj3" fmla="val 18750"/>
              <a:gd name="adj4" fmla="val -26458"/>
              <a:gd name="adj5" fmla="val -63542"/>
              <a:gd name="adj6" fmla="val -481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fr-FR" sz="2000">
                <a:solidFill>
                  <a:schemeClr val="accent2"/>
                </a:solidFill>
              </a:rPr>
              <a:t>C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z="2000"/>
              <a:t> c</a:t>
            </a:r>
            <a:r>
              <a:rPr lang="fr-FR" sz="2000">
                <a:solidFill>
                  <a:srgbClr val="FF0000"/>
                </a:solidFill>
              </a:rPr>
              <a:t>Y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sz="2000"/>
              <a:t> C</a:t>
            </a:r>
            <a:r>
              <a:rPr lang="fr-FR" sz="2000" baseline="-25000"/>
              <a:t>0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7200" y="3581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C</a:t>
            </a:r>
            <a:r>
              <a:rPr lang="fr-FR" sz="2400" baseline="-25000"/>
              <a:t>0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1143000" y="1600200"/>
            <a:ext cx="4572000" cy="3581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5803" name="AutoShape 11"/>
          <p:cNvSpPr>
            <a:spLocks/>
          </p:cNvSpPr>
          <p:nvPr/>
        </p:nvSpPr>
        <p:spPr bwMode="auto">
          <a:xfrm>
            <a:off x="1600200" y="1981200"/>
            <a:ext cx="2286000" cy="609600"/>
          </a:xfrm>
          <a:prstGeom prst="accentCallout2">
            <a:avLst>
              <a:gd name="adj1" fmla="val 18750"/>
              <a:gd name="adj2" fmla="val 103333"/>
              <a:gd name="adj3" fmla="val 18750"/>
              <a:gd name="adj4" fmla="val 118542"/>
              <a:gd name="adj5" fmla="val 63542"/>
              <a:gd name="adj6" fmla="val 1338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fr-FR" sz="1600"/>
              <a:t>Première bissectrice</a:t>
            </a:r>
          </a:p>
          <a:p>
            <a:pPr algn="ctr">
              <a:defRPr/>
            </a:pPr>
            <a:r>
              <a:rPr lang="fr-FR" sz="2000">
                <a:solidFill>
                  <a:schemeClr val="accent2"/>
                </a:solidFill>
              </a:rPr>
              <a:t>C</a:t>
            </a:r>
            <a:r>
              <a:rPr lang="fr-FR" sz="2000"/>
              <a:t> </a:t>
            </a:r>
            <a:r>
              <a:rPr lang="fr-FR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z="2000"/>
              <a:t> </a:t>
            </a:r>
            <a:r>
              <a:rPr lang="fr-FR" sz="2000">
                <a:solidFill>
                  <a:srgbClr val="FF0000"/>
                </a:solidFill>
              </a:rPr>
              <a:t>Y</a:t>
            </a:r>
            <a:endParaRPr lang="fr-FR" sz="2000" baseline="-25000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733800" y="3276600"/>
            <a:ext cx="0" cy="1905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9" name="AutoShape 13"/>
          <p:cNvSpPr>
            <a:spLocks/>
          </p:cNvSpPr>
          <p:nvPr/>
        </p:nvSpPr>
        <p:spPr bwMode="auto">
          <a:xfrm rot="-5434069">
            <a:off x="2193131" y="4128295"/>
            <a:ext cx="485775" cy="2589212"/>
          </a:xfrm>
          <a:prstGeom prst="leftBrace">
            <a:avLst>
              <a:gd name="adj1" fmla="val 44417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45806" name="Text Box 14"/>
          <p:cNvSpPr txBox="1">
            <a:spLocks noChangeArrowheads="1"/>
          </p:cNvSpPr>
          <p:nvPr/>
        </p:nvSpPr>
        <p:spPr bwMode="auto">
          <a:xfrm>
            <a:off x="1219200" y="58674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/>
              <a:t>Endettement  (épargne négative) :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</a:p>
        </p:txBody>
      </p:sp>
      <p:sp>
        <p:nvSpPr>
          <p:cNvPr id="545807" name="Text Box 15"/>
          <p:cNvSpPr txBox="1">
            <a:spLocks noChangeArrowheads="1"/>
          </p:cNvSpPr>
          <p:nvPr/>
        </p:nvSpPr>
        <p:spPr bwMode="auto">
          <a:xfrm>
            <a:off x="4495800" y="58674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800"/>
              <a:t>Épargne :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</a:t>
            </a:r>
            <a:r>
              <a:rPr lang="fr-FR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</a:p>
        </p:txBody>
      </p:sp>
      <p:sp>
        <p:nvSpPr>
          <p:cNvPr id="9232" name="AutoShape 16"/>
          <p:cNvSpPr>
            <a:spLocks/>
          </p:cNvSpPr>
          <p:nvPr/>
        </p:nvSpPr>
        <p:spPr bwMode="auto">
          <a:xfrm rot="-5434069">
            <a:off x="5127625" y="3781426"/>
            <a:ext cx="485775" cy="3276600"/>
          </a:xfrm>
          <a:prstGeom prst="leftBrace">
            <a:avLst>
              <a:gd name="adj1" fmla="val 56209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28625"/>
            <a:ext cx="7772400" cy="676275"/>
          </a:xfrm>
        </p:spPr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Implications pour l’entreprise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00188"/>
            <a:ext cx="7772400" cy="4786312"/>
          </a:xfrm>
        </p:spPr>
        <p:txBody>
          <a:bodyPr/>
          <a:lstStyle/>
          <a:p>
            <a:pPr eaLnBrk="1" hangingPunct="1"/>
            <a:r>
              <a:rPr lang="fr-FR" smtClean="0"/>
              <a:t>Les jeunes clients se trouvent dans la zone à gauche : Ils sont prêt à s’endetter.</a:t>
            </a:r>
          </a:p>
          <a:p>
            <a:pPr eaLnBrk="1" hangingPunct="1"/>
            <a:r>
              <a:rPr lang="fr-FR" smtClean="0"/>
              <a:t>Les personnes d’un certain âge disposent d’une épargne (un revenu qu’ils ne vont pas utiliser pour la consommation) : Ils peuvent financer d’autres agents (les jeunes par exemple) et ils seront intéressés par des placements (immobiliers par exemple).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dèle par défaut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dèle par défaut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1558</Words>
  <Application>Microsoft Office PowerPoint</Application>
  <PresentationFormat>Affichage à l'écran (4:3)</PresentationFormat>
  <Paragraphs>291</Paragraphs>
  <Slides>34</Slides>
  <Notes>33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Chapitre 3</vt:lpstr>
      <vt:lpstr>Intérêt de l’étude de l’épargne et de la consommation pour l’entreprise</vt:lpstr>
      <vt:lpstr>Intérêt de l’étude de l’épargne et de la consommation pour l’entreprise (suite)</vt:lpstr>
      <vt:lpstr>Intérêt de l’étude de l’épargne et de la consommation pour l’entreprise (suite et fin)</vt:lpstr>
      <vt:lpstr>La fonction de consommation de J. M. Keynes</vt:lpstr>
      <vt:lpstr>Définitions et propriétés</vt:lpstr>
      <vt:lpstr>La fonction linéaire</vt:lpstr>
      <vt:lpstr>Endettement et épargne</vt:lpstr>
      <vt:lpstr>Implications pour l’entreprise</vt:lpstr>
      <vt:lpstr>Diapositive 10</vt:lpstr>
      <vt:lpstr>Diapositive 11</vt:lpstr>
      <vt:lpstr>Diapositive 12</vt:lpstr>
      <vt:lpstr>Diapositive 13</vt:lpstr>
      <vt:lpstr>Diapositive 14</vt:lpstr>
      <vt:lpstr>Nouvelles tendances dans le comportement de consommation</vt:lpstr>
      <vt:lpstr>Nouvelles tendances dans le comportement de consommation 1/2</vt:lpstr>
      <vt:lpstr>Nouvelles tendances dans le comportement de consommation 2/2</vt:lpstr>
      <vt:lpstr>La notion de commerce équitable</vt:lpstr>
      <vt:lpstr>Diapositive 19</vt:lpstr>
      <vt:lpstr>Diapositive 20</vt:lpstr>
      <vt:lpstr>Les sources de données sur la consommation</vt:lpstr>
      <vt:lpstr>Les sources de données sur la consommation</vt:lpstr>
      <vt:lpstr>Diapositive 23</vt:lpstr>
      <vt:lpstr>Quelques informations clés sur la consommation en Tunisie 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Commentaires (structure des dépenses 1990-2005)</vt:lpstr>
      <vt:lpstr>Remarque : Autres informations sur la demande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cp:lastModifiedBy>dell</cp:lastModifiedBy>
  <cp:revision>4</cp:revision>
  <dcterms:modified xsi:type="dcterms:W3CDTF">2009-11-27T20:44:25Z</dcterms:modified>
</cp:coreProperties>
</file>