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6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94" r:id="rId12"/>
    <p:sldId id="266" r:id="rId13"/>
    <p:sldId id="295" r:id="rId14"/>
    <p:sldId id="267" r:id="rId15"/>
    <p:sldId id="268" r:id="rId16"/>
    <p:sldId id="269" r:id="rId17"/>
    <p:sldId id="296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97" r:id="rId26"/>
    <p:sldId id="277" r:id="rId27"/>
    <p:sldId id="298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99" r:id="rId38"/>
    <p:sldId id="287" r:id="rId39"/>
    <p:sldId id="300" r:id="rId40"/>
    <p:sldId id="288" r:id="rId41"/>
    <p:sldId id="301" r:id="rId42"/>
    <p:sldId id="289" r:id="rId43"/>
    <p:sldId id="290" r:id="rId44"/>
    <p:sldId id="291" r:id="rId45"/>
    <p:sldId id="292" r:id="rId46"/>
    <p:sldId id="302" r:id="rId47"/>
    <p:sldId id="293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AE701-6BC7-4713-A4FD-40A2AC697BA3}" type="datetimeFigureOut">
              <a:rPr lang="fr-FR" smtClean="0"/>
              <a:pPr/>
              <a:t>27/06/2010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AAA86-D6CE-4B14-970F-131DA5029D5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C0C9A6-83C5-4045-B5D6-5789E3BD9C61}" type="slidenum">
              <a:rPr lang="fr-FR"/>
              <a:pPr>
                <a:defRPr/>
              </a:pPr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FCE447-A7C9-4AAB-B1A1-AC815D684BB8}" type="slidenum">
              <a:rPr lang="fr-FR"/>
              <a:pPr>
                <a:defRPr/>
              </a:pPr>
              <a:t>14</a:t>
            </a:fld>
            <a:endParaRPr lang="fr-F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9558A8-E44D-4D82-8C54-018343996314}" type="slidenum">
              <a:rPr lang="fr-FR"/>
              <a:pPr>
                <a:defRPr/>
              </a:pPr>
              <a:t>15</a:t>
            </a:fld>
            <a:endParaRPr lang="fr-F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5A1007-C496-4412-86F6-97427F2F5511}" type="slidenum">
              <a:rPr lang="fr-FR"/>
              <a:pPr>
                <a:defRPr/>
              </a:pPr>
              <a:t>16</a:t>
            </a:fld>
            <a:endParaRPr lang="fr-F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C969A7-AECF-4A0A-B7F8-83D6B450FE53}" type="slidenum">
              <a:rPr lang="fr-FR"/>
              <a:pPr>
                <a:defRPr/>
              </a:pPr>
              <a:t>18</a:t>
            </a:fld>
            <a:endParaRPr lang="fr-F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26F87A-B1DF-4E2F-BCEE-CE048C519A78}" type="slidenum">
              <a:rPr lang="fr-FR"/>
              <a:pPr>
                <a:defRPr/>
              </a:pPr>
              <a:t>19</a:t>
            </a:fld>
            <a:endParaRPr lang="fr-F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3D9B10-9A69-4053-9679-4EA4856F7C98}" type="slidenum">
              <a:rPr lang="fr-FR"/>
              <a:pPr>
                <a:defRPr/>
              </a:pPr>
              <a:t>20</a:t>
            </a:fld>
            <a:endParaRPr lang="fr-FR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C20F34-5DE1-49E9-85C1-52F796155F25}" type="slidenum">
              <a:rPr lang="fr-FR"/>
              <a:pPr>
                <a:defRPr/>
              </a:pPr>
              <a:t>21</a:t>
            </a:fld>
            <a:endParaRPr lang="fr-FR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11BD05-578C-4510-9452-6BCB3AC01CAA}" type="slidenum">
              <a:rPr lang="fr-FR"/>
              <a:pPr>
                <a:defRPr/>
              </a:pPr>
              <a:t>22</a:t>
            </a:fld>
            <a:endParaRPr lang="fr-FR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0229A6-63F3-41EB-A0B0-7A22B174A454}" type="slidenum">
              <a:rPr lang="fr-FR"/>
              <a:pPr>
                <a:defRPr/>
              </a:pPr>
              <a:t>23</a:t>
            </a:fld>
            <a:endParaRPr lang="fr-FR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40AB12-4A4A-4E39-B4D4-C434E4B86272}" type="slidenum">
              <a:rPr lang="fr-FR"/>
              <a:pPr>
                <a:defRPr/>
              </a:pPr>
              <a:t>24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C07CDB-B53A-4567-A078-81AFED040F86}" type="slidenum">
              <a:rPr lang="fr-FR"/>
              <a:pPr>
                <a:defRPr/>
              </a:pPr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FBFF01-28C1-4CDA-94F3-1FD340ED4146}" type="slidenum">
              <a:rPr lang="fr-FR"/>
              <a:pPr>
                <a:defRPr/>
              </a:pPr>
              <a:t>26</a:t>
            </a:fld>
            <a:endParaRPr lang="fr-FR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D7D5DF-53A7-47E0-9C48-C49C437EEB36}" type="slidenum">
              <a:rPr lang="fr-FR"/>
              <a:pPr>
                <a:defRPr/>
              </a:pPr>
              <a:t>28</a:t>
            </a:fld>
            <a:endParaRPr lang="fr-FR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9F27D5-B4B4-487A-92DA-F7308C38C452}" type="slidenum">
              <a:rPr lang="ar-SA" smtClean="0"/>
              <a:pPr/>
              <a:t>29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D7AAAD-747A-48C1-9F30-E96D26C8F9AC}" type="slidenum">
              <a:rPr lang="ar-SA" smtClean="0"/>
              <a:pPr/>
              <a:t>30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60909F-7E73-47F7-8E95-E104744F0D7D}" type="slidenum">
              <a:rPr lang="ar-SA" smtClean="0"/>
              <a:pPr/>
              <a:t>31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8D30E3-04AB-49DE-8B67-AFBAC3F71663}" type="slidenum">
              <a:rPr lang="ar-SA" smtClean="0"/>
              <a:pPr/>
              <a:t>32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C9C1AD-3AA9-4FAE-8D74-AEBCE9B3E2EA}" type="slidenum">
              <a:rPr lang="ar-SA" smtClean="0"/>
              <a:pPr/>
              <a:t>33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862475-3770-4262-ACD8-851F3C1F8613}" type="slidenum">
              <a:rPr lang="ar-SA" smtClean="0"/>
              <a:pPr/>
              <a:t>34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CEB020-CFE7-45B7-8FA1-C7EAC6E710D4}" type="slidenum">
              <a:rPr lang="ar-SA" smtClean="0"/>
              <a:pPr/>
              <a:t>35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D22256-7FBF-4A4A-8CDE-3268A3F150F6}" type="slidenum">
              <a:rPr lang="ar-SA" smtClean="0"/>
              <a:pPr/>
              <a:t>36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BE1A2A-EC3A-4B4E-9F6E-3457F8B2A793}" type="slidenum">
              <a:rPr lang="fr-FR"/>
              <a:pPr>
                <a:defRPr/>
              </a:pPr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AE22A9-79F3-4F51-8E9A-0ED1E21FE0F5}" type="slidenum">
              <a:rPr lang="ar-SA" smtClean="0"/>
              <a:pPr/>
              <a:t>38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0F5902-C71E-4A52-84BE-651B34A8B920}" type="slidenum">
              <a:rPr lang="ar-SA" smtClean="0"/>
              <a:pPr/>
              <a:t>40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60B90D-003A-4EAC-BE63-18C995DF7A92}" type="slidenum">
              <a:rPr lang="ar-SA" smtClean="0"/>
              <a:pPr/>
              <a:t>42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195FD-D7E5-44CF-98EE-AB26B2511DDC}" type="slidenum">
              <a:rPr lang="ar-SA" smtClean="0"/>
              <a:pPr/>
              <a:t>43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8856B0-7290-4FF8-AF1E-2280721C754E}" type="slidenum">
              <a:rPr lang="ar-SA" smtClean="0"/>
              <a:pPr/>
              <a:t>44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F0F731-6051-441B-AA01-D625E83ADF31}" type="slidenum">
              <a:rPr lang="ar-SA" smtClean="0"/>
              <a:pPr/>
              <a:t>45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2BCA1-7EC1-4111-AE44-F0692500EAD7}" type="slidenum">
              <a:rPr lang="ar-SA" smtClean="0"/>
              <a:pPr/>
              <a:t>47</a:t>
            </a:fld>
            <a:endParaRPr lang="fr-FR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089F1C-DBFE-4A11-96CB-4BA3D01452B0}" type="slidenum">
              <a:rPr lang="fr-FR"/>
              <a:pPr>
                <a:defRPr/>
              </a:pPr>
              <a:t>48</a:t>
            </a:fld>
            <a:endParaRPr lang="fr-F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658275-B6EC-4586-8883-8D554A4C82AF}" type="slidenum">
              <a:rPr lang="fr-FR"/>
              <a:pPr>
                <a:defRPr/>
              </a:pPr>
              <a:t>49</a:t>
            </a:fld>
            <a:endParaRPr lang="fr-F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BDFA3-2EB6-403B-ABC7-E8DBA04A10CD}" type="slidenum">
              <a:rPr lang="fr-FR"/>
              <a:pPr>
                <a:defRPr/>
              </a:pPr>
              <a:t>50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01587C-C993-42B2-BE97-C4EA5E303690}" type="slidenum">
              <a:rPr lang="fr-FR"/>
              <a:pPr>
                <a:defRPr/>
              </a:pPr>
              <a:t>5</a:t>
            </a:fld>
            <a:endParaRPr lang="fr-FR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1C9F7C-7A53-41DA-93CE-7576616EC472}" type="slidenum">
              <a:rPr lang="fr-FR"/>
              <a:pPr>
                <a:defRPr/>
              </a:pPr>
              <a:t>51</a:t>
            </a:fld>
            <a:endParaRPr lang="fr-F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1540A8-7E45-4B25-A302-3CB8B759AE36}" type="slidenum">
              <a:rPr lang="fr-FR"/>
              <a:pPr>
                <a:defRPr/>
              </a:pPr>
              <a:t>52</a:t>
            </a:fld>
            <a:endParaRPr lang="fr-F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390F89-79B3-4D4E-939F-5028DA1ED674}" type="slidenum">
              <a:rPr lang="fr-FR"/>
              <a:pPr>
                <a:defRPr/>
              </a:pPr>
              <a:t>53</a:t>
            </a:fld>
            <a:endParaRPr lang="fr-F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2FA0E9-3515-4A1B-8E9A-400DC8AE3D93}" type="slidenum">
              <a:rPr lang="fr-FR"/>
              <a:pPr>
                <a:defRPr/>
              </a:pPr>
              <a:t>54</a:t>
            </a:fld>
            <a:endParaRPr lang="fr-F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9C00E-C348-49C0-A6F1-F42714E286FF}" type="slidenum">
              <a:rPr lang="fr-FR"/>
              <a:pPr>
                <a:defRPr/>
              </a:pPr>
              <a:t>55</a:t>
            </a:fld>
            <a:endParaRPr lang="fr-F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64D9F0-6194-48B4-94CD-BBD5F81604B8}" type="slidenum">
              <a:rPr lang="fr-FR"/>
              <a:pPr>
                <a:defRPr/>
              </a:pPr>
              <a:t>56</a:t>
            </a:fld>
            <a:endParaRPr lang="fr-F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B446FB-8747-45E7-98D8-A53DACE2B4CD}" type="slidenum">
              <a:rPr lang="fr-FR"/>
              <a:pPr>
                <a:defRPr/>
              </a:pPr>
              <a:t>57</a:t>
            </a:fld>
            <a:endParaRPr lang="fr-F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239F70-549F-4FD3-A3B7-1612F41DC5D1}" type="slidenum">
              <a:rPr lang="fr-FR"/>
              <a:pPr>
                <a:defRPr/>
              </a:pPr>
              <a:t>58</a:t>
            </a:fld>
            <a:endParaRPr lang="fr-F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EB7ACB-0AA0-47DF-A1E5-0CC2DB8DA2E9}" type="slidenum">
              <a:rPr lang="fr-FR"/>
              <a:pPr>
                <a:defRPr/>
              </a:pPr>
              <a:t>59</a:t>
            </a:fld>
            <a:endParaRPr lang="fr-F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16AC7E-0EB2-42AA-9357-CDCD93D24315}" type="slidenum">
              <a:rPr lang="fr-FR"/>
              <a:pPr>
                <a:defRPr/>
              </a:pPr>
              <a:t>60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7E6EE2-DDFA-43BC-9B1A-4C8743B5EF66}" type="slidenum">
              <a:rPr lang="fr-FR"/>
              <a:pPr>
                <a:defRPr/>
              </a:pPr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74FCE8-1F29-44A5-98A7-A3BA30FC1698}" type="slidenum">
              <a:rPr lang="fr-FR"/>
              <a:pPr>
                <a:defRPr/>
              </a:pPr>
              <a:t>61</a:t>
            </a:fld>
            <a:endParaRPr lang="fr-F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6B0F77-3247-4DA4-80C3-F39C8015B3A0}" type="slidenum">
              <a:rPr lang="fr-FR"/>
              <a:pPr>
                <a:defRPr/>
              </a:pPr>
              <a:t>62</a:t>
            </a:fld>
            <a:endParaRPr lang="fr-F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1CAF84-6B4F-40F1-B2D7-2321C71D2E50}" type="slidenum">
              <a:rPr lang="fr-FR"/>
              <a:pPr>
                <a:defRPr/>
              </a:pPr>
              <a:t>63</a:t>
            </a:fld>
            <a:endParaRPr lang="fr-F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D82F11-14ED-4B5F-92EE-9536B3F6BACB}" type="slidenum">
              <a:rPr lang="fr-FR"/>
              <a:pPr>
                <a:defRPr/>
              </a:pPr>
              <a:t>64</a:t>
            </a:fld>
            <a:endParaRPr lang="fr-F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C5CDD6-B8F6-4FA4-9453-4DD02DA58657}" type="slidenum">
              <a:rPr lang="fr-FR"/>
              <a:pPr>
                <a:defRPr/>
              </a:pPr>
              <a:t>65</a:t>
            </a:fld>
            <a:endParaRPr lang="fr-F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A88F93-8849-4576-A717-756A7D87BBC9}" type="slidenum">
              <a:rPr lang="fr-FR"/>
              <a:pPr>
                <a:defRPr/>
              </a:pPr>
              <a:t>66</a:t>
            </a:fld>
            <a:endParaRPr lang="fr-F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8F223D-3045-459B-9310-FB70A8CDF989}" type="slidenum">
              <a:rPr lang="fr-FR"/>
              <a:pPr>
                <a:defRPr/>
              </a:pPr>
              <a:t>67</a:t>
            </a:fld>
            <a:endParaRPr lang="fr-F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952526-D6AC-4201-8C58-AAE0350BE278}" type="slidenum">
              <a:rPr lang="fr-FR"/>
              <a:pPr>
                <a:defRPr/>
              </a:pPr>
              <a:t>68</a:t>
            </a:fld>
            <a:endParaRPr lang="fr-F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149E8D-3BDA-4254-87C5-2A21514E2802}" type="slidenum">
              <a:rPr lang="fr-FR"/>
              <a:pPr>
                <a:defRPr/>
              </a:pPr>
              <a:t>69</a:t>
            </a:fld>
            <a:endParaRPr lang="fr-F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54FEFB-D18E-4C0D-A263-337E163A68EB}" type="slidenum">
              <a:rPr lang="fr-FR"/>
              <a:pPr>
                <a:defRPr/>
              </a:pPr>
              <a:t>70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7AC6EA-4189-4939-BE6A-2B0C11DEC28E}" type="slidenum">
              <a:rPr lang="fr-FR"/>
              <a:pPr>
                <a:defRPr/>
              </a:pPr>
              <a:t>8</a:t>
            </a:fld>
            <a:endParaRPr lang="fr-FR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BC973A-96F7-4DC4-BB28-7C0A3F636404}" type="slidenum">
              <a:rPr lang="fr-FR"/>
              <a:pPr>
                <a:defRPr/>
              </a:pPr>
              <a:t>71</a:t>
            </a:fld>
            <a:endParaRPr lang="fr-F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80CA77-1819-40A5-BDDC-ECDD7D211BDE}" type="slidenum">
              <a:rPr lang="fr-FR"/>
              <a:pPr>
                <a:defRPr/>
              </a:pPr>
              <a:t>72</a:t>
            </a:fld>
            <a:endParaRPr lang="fr-F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9CA5BB-037F-4D89-8C4A-702B12336B81}" type="slidenum">
              <a:rPr lang="fr-FR"/>
              <a:pPr>
                <a:defRPr/>
              </a:pPr>
              <a:t>73</a:t>
            </a:fld>
            <a:endParaRPr lang="fr-F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AF3E3C-9D3C-43C6-BFD1-F7DD7B26028C}" type="slidenum">
              <a:rPr lang="fr-FR"/>
              <a:pPr>
                <a:defRPr/>
              </a:pPr>
              <a:t>74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E97532-1FA9-44D0-8C13-CA9F5A2EAB78}" type="slidenum">
              <a:rPr lang="fr-FR"/>
              <a:pPr>
                <a:defRPr/>
              </a:pPr>
              <a:t>9</a:t>
            </a:fld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4BE167-520F-4EC8-81A9-00CBC2D3C2B2}" type="slidenum">
              <a:rPr lang="fr-FR"/>
              <a:pPr>
                <a:defRPr/>
              </a:pPr>
              <a:t>10</a:t>
            </a:fld>
            <a:endParaRPr lang="fr-F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3664EC-690B-4C83-ABB3-90C8B3F0981E}" type="slidenum">
              <a:rPr lang="fr-FR"/>
              <a:pPr>
                <a:defRPr/>
              </a:pPr>
              <a:t>12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27/06/2010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27/06/2010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27/06/2010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9F0DD-432D-41CB-938A-39AD4102944A}" type="slidenum">
              <a:rPr lang="ar-SA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27/06/2010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27/06/2010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27/06/2010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27/06/2010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27/06/2010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27/06/2010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27/06/2010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27/06/2010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27/06/2010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Chapitre 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L’investissement , l’emploi, la production et la productivité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625" y="928688"/>
          <a:ext cx="6572294" cy="2357456"/>
        </p:xfrm>
        <a:graphic>
          <a:graphicData uri="http://schemas.openxmlformats.org/drawingml/2006/table">
            <a:tbl>
              <a:tblPr/>
              <a:tblGrid>
                <a:gridCol w="1276174"/>
                <a:gridCol w="1403791"/>
                <a:gridCol w="1297443"/>
                <a:gridCol w="1297443"/>
                <a:gridCol w="1297443"/>
              </a:tblGrid>
              <a:tr h="589364"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1296,9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1326,6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928813" y="4286250"/>
          <a:ext cx="6715172" cy="2071702"/>
        </p:xfrm>
        <a:graphic>
          <a:graphicData uri="http://schemas.openxmlformats.org/drawingml/2006/table">
            <a:tbl>
              <a:tblPr/>
              <a:tblGrid>
                <a:gridCol w="1303916"/>
                <a:gridCol w="1434309"/>
                <a:gridCol w="1325649"/>
                <a:gridCol w="1325649"/>
                <a:gridCol w="1325649"/>
              </a:tblGrid>
              <a:tr h="502259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259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259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9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857500" y="357188"/>
            <a:ext cx="350043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CAPITALISATION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857625" y="3643313"/>
            <a:ext cx="35004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</a:rPr>
              <a:t>Actualisation</a:t>
            </a:r>
          </a:p>
        </p:txBody>
      </p:sp>
      <p:sp>
        <p:nvSpPr>
          <p:cNvPr id="5188" name="Espace réservé de la date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518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E60568-01D5-43C6-B85E-9DF22F5E63DB}" type="slidenum">
              <a:rPr lang="ar-SA" smtClean="0"/>
              <a:pPr/>
              <a:t>10</a:t>
            </a:fld>
            <a:endParaRPr lang="fr-FR" dirty="0" smtClean="0"/>
          </a:p>
        </p:txBody>
      </p:sp>
      <p:sp>
        <p:nvSpPr>
          <p:cNvPr id="5190" name="Espace réservé du pied de page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(+)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 taux d’intérêt est le loyer des fonds financiers</a:t>
            </a:r>
          </a:p>
          <a:p>
            <a:r>
              <a:rPr lang="fr-FR" dirty="0" smtClean="0"/>
              <a:t>La capitalisation utilise le taux d’intérêts qui peut être obtenu si on fait un placement mais l’actualisation ne suppose pas nécessairement un placement </a:t>
            </a:r>
          </a:p>
          <a:p>
            <a:r>
              <a:rPr lang="fr-FR" dirty="0" smtClean="0"/>
              <a:t>Le taux d’intérêt est utilisé pour le calcul de l’actualisation ou de capitalisation même si il n’y a pas de placement ou d’emprunt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77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4000" dirty="0" smtClean="0">
                <a:solidFill>
                  <a:schemeClr val="accent2"/>
                </a:solidFill>
              </a:rPr>
              <a:t>Coûts et avantages de l’investissement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229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solidFill>
                  <a:schemeClr val="accent2"/>
                </a:solidFill>
              </a:rPr>
              <a:t>Hypothèses </a:t>
            </a:r>
            <a:r>
              <a:rPr lang="fr-FR" sz="2800" dirty="0" smtClean="0"/>
              <a:t>: l’investissement est réalisé en </a:t>
            </a:r>
            <a:r>
              <a:rPr lang="fr-FR" sz="2800" dirty="0" smtClean="0">
                <a:solidFill>
                  <a:srgbClr val="FF0000"/>
                </a:solidFill>
              </a:rPr>
              <a:t>t = 0</a:t>
            </a:r>
            <a:r>
              <a:rPr lang="fr-FR" sz="2800" dirty="0" smtClean="0"/>
              <a:t> et commence à produire à partir de </a:t>
            </a:r>
            <a:r>
              <a:rPr lang="fr-FR" sz="2800" dirty="0" smtClean="0">
                <a:solidFill>
                  <a:srgbClr val="FF0000"/>
                </a:solidFill>
              </a:rPr>
              <a:t>t = 1</a:t>
            </a:r>
            <a:r>
              <a:rPr lang="fr-FR" sz="2800" dirty="0" smtClean="0"/>
              <a:t> jusqu’à </a:t>
            </a:r>
            <a:r>
              <a:rPr lang="fr-FR" sz="2800" dirty="0" smtClean="0">
                <a:solidFill>
                  <a:srgbClr val="FF0000"/>
                </a:solidFill>
              </a:rPr>
              <a:t>t = T</a:t>
            </a:r>
            <a:r>
              <a:rPr lang="fr-FR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solidFill>
                  <a:schemeClr val="accent2"/>
                </a:solidFill>
              </a:rPr>
              <a:t>Avantages de l’investissement : 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/>
              <a:t>Les revenus annuels (recettes) : </a:t>
            </a:r>
            <a:r>
              <a:rPr lang="fr-FR" sz="2400" dirty="0" smtClean="0">
                <a:solidFill>
                  <a:srgbClr val="FF0000"/>
                </a:solidFill>
              </a:rPr>
              <a:t>P</a:t>
            </a:r>
            <a:r>
              <a:rPr lang="fr-FR" sz="2400" baseline="-25000" dirty="0" smtClean="0">
                <a:solidFill>
                  <a:srgbClr val="FF0000"/>
                </a:solidFill>
              </a:rPr>
              <a:t>t</a:t>
            </a:r>
            <a:endParaRPr lang="fr-FR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/>
              <a:t>La valeur résiduelle des équipement à la fin de la durée de vie de l’investissement : </a:t>
            </a:r>
            <a:r>
              <a:rPr lang="fr-FR" sz="2400" dirty="0" smtClean="0">
                <a:solidFill>
                  <a:srgbClr val="FF0000"/>
                </a:solidFill>
              </a:rPr>
              <a:t>Z</a:t>
            </a:r>
            <a:r>
              <a:rPr lang="fr-FR" sz="2400" baseline="-25000" dirty="0" smtClean="0">
                <a:solidFill>
                  <a:srgbClr val="FF0000"/>
                </a:solidFill>
              </a:rPr>
              <a:t>T</a:t>
            </a:r>
          </a:p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solidFill>
                  <a:schemeClr val="accent2"/>
                </a:solidFill>
              </a:rPr>
              <a:t>Coûts de l’investissement :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/>
              <a:t>L’investissement initial (études, achats de matériel, installation, etc.) : </a:t>
            </a:r>
            <a:r>
              <a:rPr lang="fr-FR" sz="2400" dirty="0" smtClean="0">
                <a:solidFill>
                  <a:srgbClr val="FF0000"/>
                </a:solidFill>
              </a:rPr>
              <a:t>I</a:t>
            </a:r>
            <a:r>
              <a:rPr lang="fr-FR" sz="2400" baseline="-25000" dirty="0" smtClean="0">
                <a:solidFill>
                  <a:srgbClr val="FF0000"/>
                </a:solidFill>
              </a:rPr>
              <a:t>0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/>
              <a:t>Les investissements annuels complémentaires : </a:t>
            </a:r>
            <a:r>
              <a:rPr lang="fr-FR" sz="2400" dirty="0" smtClean="0">
                <a:solidFill>
                  <a:srgbClr val="FF0000"/>
                </a:solidFill>
              </a:rPr>
              <a:t>I</a:t>
            </a:r>
            <a:r>
              <a:rPr lang="fr-FR" sz="2400" baseline="-25000" dirty="0" smtClean="0">
                <a:solidFill>
                  <a:srgbClr val="FF0000"/>
                </a:solidFill>
              </a:rPr>
              <a:t>t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/>
              <a:t>Coûts annuels de fonctionnement (dépenses courantes) : </a:t>
            </a:r>
            <a:r>
              <a:rPr lang="fr-FR" sz="2400" dirty="0" smtClean="0">
                <a:solidFill>
                  <a:srgbClr val="FF0000"/>
                </a:solidFill>
              </a:rPr>
              <a:t>D</a:t>
            </a:r>
            <a:r>
              <a:rPr lang="fr-FR" sz="2400" baseline="-25000" dirty="0" smtClean="0">
                <a:solidFill>
                  <a:srgbClr val="FF0000"/>
                </a:solidFill>
              </a:rPr>
              <a:t>t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/>
              <a:t>Coût de financement ou coût d’opportunité des fonds utilisés selon un taux d’intérêt :</a:t>
            </a:r>
            <a:r>
              <a:rPr lang="fr-FR" sz="2400" dirty="0" smtClean="0">
                <a:solidFill>
                  <a:srgbClr val="FF0000"/>
                </a:solidFill>
              </a:rPr>
              <a:t> i</a:t>
            </a:r>
            <a:endParaRPr lang="fr-FR" sz="2400" dirty="0" smtClean="0"/>
          </a:p>
        </p:txBody>
      </p:sp>
      <p:sp>
        <p:nvSpPr>
          <p:cNvPr id="614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614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887F4D-5BAE-4B33-BD85-C893C44F0972}" type="slidenum">
              <a:rPr lang="ar-SA" smtClean="0"/>
              <a:pPr/>
              <a:t>12</a:t>
            </a:fld>
            <a:endParaRPr lang="fr-FR" dirty="0" smtClean="0"/>
          </a:p>
        </p:txBody>
      </p:sp>
      <p:sp>
        <p:nvSpPr>
          <p:cNvPr id="615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2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2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2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2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20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20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20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20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(+)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couts d’opportunité est le manque à gagner ( ce que l’on gagne pas) à cause de l’utilisation des fonds pour l’investissement</a:t>
            </a:r>
          </a:p>
          <a:p>
            <a:r>
              <a:rPr lang="fr-FR" dirty="0" smtClean="0"/>
              <a:t>Le cout de financement est réel ou effectif si on emprunte</a:t>
            </a:r>
          </a:p>
          <a:p>
            <a:r>
              <a:rPr lang="fr-FR" dirty="0" smtClean="0"/>
              <a:t>Il </a:t>
            </a:r>
            <a:r>
              <a:rPr lang="fr-FR" smtClean="0"/>
              <a:t>peut être </a:t>
            </a:r>
            <a:r>
              <a:rPr lang="fr-FR" dirty="0" smtClean="0"/>
              <a:t>fictif si on utilise les fonds propres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38"/>
            <a:ext cx="83058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4000" dirty="0" smtClean="0">
                <a:solidFill>
                  <a:schemeClr val="accent2"/>
                </a:solidFill>
              </a:rPr>
              <a:t>La valeur actualisée de l’investissement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14375"/>
            <a:ext cx="8610600" cy="5486400"/>
          </a:xfrm>
        </p:spPr>
        <p:txBody>
          <a:bodyPr/>
          <a:lstStyle/>
          <a:p>
            <a:pPr eaLnBrk="1" hangingPunct="1"/>
            <a:r>
              <a:rPr lang="fr-FR" sz="2800" dirty="0" smtClean="0">
                <a:solidFill>
                  <a:schemeClr val="accent2"/>
                </a:solidFill>
              </a:rPr>
              <a:t>Définition </a:t>
            </a:r>
            <a:r>
              <a:rPr lang="fr-FR" sz="2800" dirty="0" smtClean="0"/>
              <a:t>: La </a:t>
            </a:r>
            <a:r>
              <a:rPr lang="fr-FR" sz="2800" dirty="0" smtClean="0">
                <a:solidFill>
                  <a:srgbClr val="FF0000"/>
                </a:solidFill>
              </a:rPr>
              <a:t>VAN</a:t>
            </a:r>
            <a:r>
              <a:rPr lang="fr-FR" sz="2800" dirty="0" smtClean="0"/>
              <a:t> est la valeur actuelle des revenus nets des dépenses rapportés par un investissement durant toute sa durée de vie.</a:t>
            </a:r>
          </a:p>
          <a:p>
            <a:pPr eaLnBrk="1" hangingPunct="1"/>
            <a:r>
              <a:rPr lang="fr-FR" sz="2800" dirty="0" smtClean="0">
                <a:solidFill>
                  <a:schemeClr val="accent2"/>
                </a:solidFill>
              </a:rPr>
              <a:t>Formule :</a:t>
            </a:r>
          </a:p>
          <a:p>
            <a:pPr eaLnBrk="1" hangingPunct="1"/>
            <a:r>
              <a:rPr lang="fr-FR" sz="2800" dirty="0" smtClean="0">
                <a:solidFill>
                  <a:srgbClr val="FF0000"/>
                </a:solidFill>
              </a:rPr>
              <a:t>VAN</a:t>
            </a:r>
            <a:r>
              <a:rPr lang="fr-FR" sz="2800" dirty="0" smtClean="0"/>
              <a:t> = - I</a:t>
            </a:r>
            <a:r>
              <a:rPr lang="fr-FR" sz="2800" baseline="-25000" dirty="0" smtClean="0"/>
              <a:t>0</a:t>
            </a:r>
            <a:r>
              <a:rPr lang="fr-FR" sz="2800" dirty="0" smtClean="0"/>
              <a:t> + [(P</a:t>
            </a:r>
            <a:r>
              <a:rPr lang="fr-FR" sz="2800" baseline="-25000" dirty="0" smtClean="0"/>
              <a:t>1</a:t>
            </a:r>
            <a:r>
              <a:rPr lang="fr-FR" sz="2800" dirty="0" smtClean="0"/>
              <a:t> – D</a:t>
            </a:r>
            <a:r>
              <a:rPr lang="fr-FR" sz="2800" baseline="-25000" dirty="0" smtClean="0"/>
              <a:t>1</a:t>
            </a:r>
            <a:r>
              <a:rPr lang="fr-FR" sz="2800" dirty="0" smtClean="0"/>
              <a:t> – I</a:t>
            </a:r>
            <a:r>
              <a:rPr lang="fr-FR" sz="2800" baseline="-25000" dirty="0" smtClean="0"/>
              <a:t>1</a:t>
            </a:r>
            <a:r>
              <a:rPr lang="fr-FR" sz="2800" dirty="0" smtClean="0"/>
              <a:t>)/(1 + i)] + [(P</a:t>
            </a:r>
            <a:r>
              <a:rPr lang="fr-FR" sz="2800" baseline="-25000" dirty="0" smtClean="0"/>
              <a:t>2</a:t>
            </a:r>
            <a:r>
              <a:rPr lang="fr-FR" sz="2800" dirty="0" smtClean="0"/>
              <a:t> – D</a:t>
            </a:r>
            <a:r>
              <a:rPr lang="fr-FR" sz="2800" baseline="-25000" dirty="0" smtClean="0"/>
              <a:t>2 </a:t>
            </a:r>
            <a:r>
              <a:rPr lang="fr-FR" sz="2800" dirty="0" smtClean="0"/>
              <a:t>– I</a:t>
            </a:r>
            <a:r>
              <a:rPr lang="fr-FR" sz="2800" baseline="-25000" dirty="0" smtClean="0"/>
              <a:t>2</a:t>
            </a:r>
            <a:r>
              <a:rPr lang="fr-FR" sz="2800" dirty="0" smtClean="0"/>
              <a:t>) /(1 + i)</a:t>
            </a:r>
            <a:r>
              <a:rPr lang="fr-FR" sz="2800" baseline="30000" dirty="0" smtClean="0"/>
              <a:t>2</a:t>
            </a:r>
            <a:r>
              <a:rPr lang="fr-FR" sz="2800" dirty="0" smtClean="0"/>
              <a:t>] + …. + [(P</a:t>
            </a:r>
            <a:r>
              <a:rPr lang="fr-FR" sz="2800" baseline="-25000" dirty="0" smtClean="0"/>
              <a:t>T</a:t>
            </a:r>
            <a:r>
              <a:rPr lang="fr-FR" sz="2800" dirty="0" smtClean="0"/>
              <a:t> – D</a:t>
            </a:r>
            <a:r>
              <a:rPr lang="fr-FR" sz="2800" baseline="-25000" dirty="0" smtClean="0"/>
              <a:t>T </a:t>
            </a:r>
            <a:r>
              <a:rPr lang="fr-FR" sz="2800" dirty="0" smtClean="0"/>
              <a:t>– I</a:t>
            </a:r>
            <a:r>
              <a:rPr lang="fr-FR" sz="2800" baseline="-25000" dirty="0" smtClean="0"/>
              <a:t>T</a:t>
            </a:r>
            <a:r>
              <a:rPr lang="fr-FR" sz="2800" dirty="0" smtClean="0"/>
              <a:t> + Z</a:t>
            </a:r>
            <a:r>
              <a:rPr lang="fr-FR" sz="2800" baseline="-25000" dirty="0" smtClean="0"/>
              <a:t>T</a:t>
            </a:r>
            <a:r>
              <a:rPr lang="fr-FR" sz="2800" dirty="0" smtClean="0"/>
              <a:t>) /(1 + i)</a:t>
            </a:r>
            <a:r>
              <a:rPr lang="fr-FR" sz="2800" baseline="30000" dirty="0" smtClean="0"/>
              <a:t>T</a:t>
            </a:r>
            <a:r>
              <a:rPr lang="fr-FR" sz="2800" dirty="0" smtClean="0"/>
              <a:t>]</a:t>
            </a:r>
          </a:p>
          <a:p>
            <a:pPr eaLnBrk="1" hangingPunct="1"/>
            <a:r>
              <a:rPr lang="fr-FR" sz="2800" dirty="0" smtClean="0"/>
              <a:t>VAN = - I</a:t>
            </a:r>
            <a:r>
              <a:rPr lang="fr-FR" sz="2800" baseline="-25000" dirty="0" smtClean="0"/>
              <a:t>0</a:t>
            </a:r>
            <a:r>
              <a:rPr lang="fr-FR" sz="2800" dirty="0" smtClean="0"/>
              <a:t> + R</a:t>
            </a:r>
            <a:r>
              <a:rPr lang="fr-FR" sz="2800" baseline="-25000" dirty="0" smtClean="0"/>
              <a:t>1</a:t>
            </a:r>
            <a:r>
              <a:rPr lang="fr-FR" sz="2800" dirty="0" smtClean="0"/>
              <a:t>/(1 + i) + R</a:t>
            </a:r>
            <a:r>
              <a:rPr lang="fr-FR" sz="2800" baseline="-25000" dirty="0" smtClean="0"/>
              <a:t>2</a:t>
            </a:r>
            <a:r>
              <a:rPr lang="fr-FR" sz="2800" dirty="0" smtClean="0"/>
              <a:t>/(1 + i)</a:t>
            </a:r>
            <a:r>
              <a:rPr lang="fr-FR" sz="2800" baseline="30000" dirty="0" smtClean="0"/>
              <a:t>2</a:t>
            </a:r>
            <a:r>
              <a:rPr lang="fr-FR" sz="2800" dirty="0" smtClean="0"/>
              <a:t> + …. + R</a:t>
            </a:r>
            <a:r>
              <a:rPr lang="fr-FR" sz="2800" baseline="-25000" dirty="0" smtClean="0"/>
              <a:t>T</a:t>
            </a:r>
            <a:r>
              <a:rPr lang="fr-FR" sz="2800" dirty="0" smtClean="0"/>
              <a:t>/(1 + i)</a:t>
            </a:r>
            <a:r>
              <a:rPr lang="fr-FR" sz="2800" baseline="30000" dirty="0" smtClean="0"/>
              <a:t>T</a:t>
            </a:r>
            <a:r>
              <a:rPr lang="fr-FR" sz="2800" dirty="0" smtClean="0"/>
              <a:t> </a:t>
            </a:r>
          </a:p>
          <a:p>
            <a:pPr eaLnBrk="1" hangingPunct="1"/>
            <a:r>
              <a:rPr lang="fr-FR" sz="2800" dirty="0" smtClean="0">
                <a:solidFill>
                  <a:schemeClr val="accent2"/>
                </a:solidFill>
              </a:rPr>
              <a:t>Règle de décision :</a:t>
            </a:r>
          </a:p>
          <a:p>
            <a:pPr lvl="1" eaLnBrk="1" hangingPunct="1"/>
            <a:r>
              <a:rPr lang="fr-FR" sz="2400" dirty="0" smtClean="0"/>
              <a:t>Si </a:t>
            </a:r>
            <a:r>
              <a:rPr lang="fr-FR" sz="2400" dirty="0" smtClean="0">
                <a:solidFill>
                  <a:srgbClr val="FF0000"/>
                </a:solidFill>
              </a:rPr>
              <a:t>VAN </a:t>
            </a:r>
            <a:r>
              <a:rPr lang="fr-FR" sz="2400" dirty="0" smtClean="0">
                <a:solidFill>
                  <a:srgbClr val="FF0000"/>
                </a:solidFill>
                <a:cs typeface="Times New Roman" pitchFamily="18" charset="0"/>
              </a:rPr>
              <a:t>&gt; 0</a:t>
            </a:r>
            <a:r>
              <a:rPr lang="fr-FR" sz="2400" dirty="0" smtClean="0">
                <a:cs typeface="Times New Roman" pitchFamily="18" charset="0"/>
              </a:rPr>
              <a:t>  : L’investissement rapporte plus que son coût : </a:t>
            </a:r>
            <a:r>
              <a:rPr lang="fr-FR" sz="2400" dirty="0" smtClean="0">
                <a:solidFill>
                  <a:srgbClr val="FF0000"/>
                </a:solidFill>
                <a:cs typeface="Times New Roman" pitchFamily="18" charset="0"/>
              </a:rPr>
              <a:t>l’investissement est à réaliser</a:t>
            </a:r>
            <a:r>
              <a:rPr lang="fr-FR" sz="2400" dirty="0" smtClean="0">
                <a:cs typeface="Times New Roman" pitchFamily="18" charset="0"/>
              </a:rPr>
              <a:t>.</a:t>
            </a:r>
          </a:p>
          <a:p>
            <a:pPr lvl="1" eaLnBrk="1" hangingPunct="1"/>
            <a:r>
              <a:rPr lang="fr-FR" sz="2400" dirty="0" smtClean="0">
                <a:cs typeface="Times New Roman" pitchFamily="18" charset="0"/>
              </a:rPr>
              <a:t>Si </a:t>
            </a:r>
            <a:r>
              <a:rPr lang="fr-FR" sz="2400" dirty="0" smtClean="0">
                <a:solidFill>
                  <a:srgbClr val="FF0000"/>
                </a:solidFill>
                <a:cs typeface="Times New Roman" pitchFamily="18" charset="0"/>
              </a:rPr>
              <a:t>VAN &lt; 0 </a:t>
            </a:r>
            <a:r>
              <a:rPr lang="fr-FR" sz="2400" dirty="0" smtClean="0">
                <a:cs typeface="Times New Roman" pitchFamily="18" charset="0"/>
              </a:rPr>
              <a:t>: L’investissement coûte plus que ce qu’il rapporte : </a:t>
            </a:r>
            <a:r>
              <a:rPr lang="fr-FR" sz="2400" dirty="0" smtClean="0">
                <a:solidFill>
                  <a:srgbClr val="FF0000"/>
                </a:solidFill>
                <a:cs typeface="Times New Roman" pitchFamily="18" charset="0"/>
              </a:rPr>
              <a:t>l’investissement ne doit pas être réalisé</a:t>
            </a:r>
            <a:r>
              <a:rPr lang="fr-FR" sz="2400" dirty="0" smtClean="0">
                <a:cs typeface="Times New Roman" pitchFamily="18" charset="0"/>
              </a:rPr>
              <a:t>. </a:t>
            </a:r>
          </a:p>
        </p:txBody>
      </p:sp>
      <p:sp>
        <p:nvSpPr>
          <p:cNvPr id="717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717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9ECCE6-3AD2-4981-AC58-724330FFCD96}" type="slidenum">
              <a:rPr lang="ar-SA" smtClean="0"/>
              <a:pPr/>
              <a:t>14</a:t>
            </a:fld>
            <a:endParaRPr lang="fr-FR" dirty="0" smtClean="0"/>
          </a:p>
        </p:txBody>
      </p:sp>
      <p:sp>
        <p:nvSpPr>
          <p:cNvPr id="7174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3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75"/>
            <a:ext cx="83058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4000" dirty="0" smtClean="0">
                <a:solidFill>
                  <a:schemeClr val="accent2"/>
                </a:solidFill>
              </a:rPr>
              <a:t>Propriétés de la VAN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28688"/>
            <a:ext cx="8458200" cy="52149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fr-FR" dirty="0" smtClean="0">
                <a:solidFill>
                  <a:schemeClr val="accent2"/>
                </a:solidFill>
              </a:rPr>
              <a:t>Formule générale de la VAN </a:t>
            </a:r>
            <a:r>
              <a:rPr lang="fr-FR" dirty="0" smtClean="0"/>
              <a:t>: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fr-FR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fr-FR" dirty="0" smtClean="0"/>
              <a:t>VAN = - I</a:t>
            </a:r>
            <a:r>
              <a:rPr lang="fr-FR" baseline="-25000" dirty="0" smtClean="0"/>
              <a:t>0</a:t>
            </a:r>
            <a:r>
              <a:rPr lang="fr-FR" dirty="0" smtClean="0"/>
              <a:t> +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 </a:t>
            </a:r>
            <a:r>
              <a:rPr lang="fr-F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= 1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[</a:t>
            </a:r>
            <a:r>
              <a:rPr lang="fr-FR" dirty="0" smtClean="0"/>
              <a:t>R</a:t>
            </a:r>
            <a:r>
              <a:rPr lang="fr-FR" baseline="-25000" dirty="0" smtClean="0">
                <a:solidFill>
                  <a:srgbClr val="FF0000"/>
                </a:solidFill>
              </a:rPr>
              <a:t>t</a:t>
            </a:r>
            <a:r>
              <a:rPr lang="fr-FR" dirty="0" smtClean="0"/>
              <a:t>/(1 + i) </a:t>
            </a:r>
            <a:r>
              <a:rPr lang="fr-FR" baseline="30000" dirty="0" smtClean="0">
                <a:solidFill>
                  <a:srgbClr val="FF0000"/>
                </a:solidFill>
              </a:rPr>
              <a:t>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fr-FR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fr-FR" dirty="0" smtClean="0"/>
              <a:t>VAN = f(I</a:t>
            </a:r>
            <a:r>
              <a:rPr lang="fr-FR" baseline="-25000" dirty="0" smtClean="0"/>
              <a:t>0</a:t>
            </a:r>
            <a:r>
              <a:rPr lang="fr-FR" sz="48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fr-FR" sz="4000" dirty="0" smtClean="0"/>
              <a:t> </a:t>
            </a:r>
            <a:r>
              <a:rPr lang="fr-FR" dirty="0" smtClean="0"/>
              <a:t>, R</a:t>
            </a:r>
            <a:r>
              <a:rPr lang="fr-FR" baseline="-25000" dirty="0" smtClean="0"/>
              <a:t>t </a:t>
            </a:r>
            <a:r>
              <a:rPr lang="fr-FR" sz="40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fr-FR" baseline="-25000" dirty="0" smtClean="0"/>
              <a:t>,</a:t>
            </a:r>
            <a:r>
              <a:rPr lang="fr-FR" dirty="0" smtClean="0"/>
              <a:t> i</a:t>
            </a:r>
            <a:r>
              <a:rPr lang="fr-FR" sz="48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fr-FR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 smtClean="0"/>
              <a:t>La VAN est une fonction monotone décroissante de i :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fr-FR" dirty="0" smtClean="0"/>
              <a:t>VAN = g(i</a:t>
            </a:r>
            <a:r>
              <a:rPr lang="fr-FR" sz="48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fr-FR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 smtClean="0"/>
              <a:t>Si </a:t>
            </a:r>
            <a:r>
              <a:rPr lang="fr-FR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augmente la </a:t>
            </a:r>
            <a:r>
              <a:rPr lang="fr-FR" dirty="0" smtClean="0">
                <a:solidFill>
                  <a:srgbClr val="FF0000"/>
                </a:solidFill>
              </a:rPr>
              <a:t>VAN </a:t>
            </a:r>
            <a:r>
              <a:rPr lang="fr-FR" dirty="0" smtClean="0"/>
              <a:t>diminue (</a:t>
            </a:r>
            <a:r>
              <a:rPr lang="fr-FR" dirty="0" smtClean="0">
                <a:solidFill>
                  <a:schemeClr val="accent2"/>
                </a:solidFill>
              </a:rPr>
              <a:t>toutes choses étant égales par ailleurs</a:t>
            </a:r>
            <a:r>
              <a:rPr lang="fr-FR" dirty="0" smtClean="0"/>
              <a:t>) et inversement.</a:t>
            </a:r>
          </a:p>
        </p:txBody>
      </p:sp>
      <p:sp>
        <p:nvSpPr>
          <p:cNvPr id="819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819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6F82A6-95AA-4C58-9075-10DE2CB45F45}" type="slidenum">
              <a:rPr lang="ar-SA" smtClean="0"/>
              <a:pPr/>
              <a:t>15</a:t>
            </a:fld>
            <a:endParaRPr lang="fr-FR" dirty="0" smtClean="0"/>
          </a:p>
        </p:txBody>
      </p:sp>
      <p:sp>
        <p:nvSpPr>
          <p:cNvPr id="819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15063"/>
            <a:ext cx="2895600" cy="457200"/>
          </a:xfrm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3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3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3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3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3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3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3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3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3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3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67" grpId="0" build="p" bldLvl="3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838200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Taux de rendement interne de l’investissement : </a:t>
            </a:r>
            <a:r>
              <a:rPr lang="fr-F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TRI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dirty="0" smtClean="0">
                <a:solidFill>
                  <a:schemeClr val="accent2"/>
                </a:solidFill>
              </a:rPr>
              <a:t>Rappel </a:t>
            </a:r>
            <a:r>
              <a:rPr lang="fr-FR" dirty="0" smtClean="0"/>
              <a:t>: </a:t>
            </a:r>
          </a:p>
          <a:p>
            <a:pPr lvl="1" indent="-209550" eaLnBrk="1" hangingPunct="1">
              <a:lnSpc>
                <a:spcPct val="90000"/>
              </a:lnSpc>
              <a:defRPr/>
            </a:pPr>
            <a:r>
              <a:rPr lang="fr-FR" dirty="0" smtClean="0"/>
              <a:t>Chaque </a:t>
            </a:r>
            <a:r>
              <a:rPr lang="fr-FR" dirty="0" smtClean="0">
                <a:solidFill>
                  <a:srgbClr val="FF0000"/>
                </a:solidFill>
              </a:rPr>
              <a:t>projet d’investissement</a:t>
            </a:r>
            <a:r>
              <a:rPr lang="fr-FR" dirty="0" smtClean="0"/>
              <a:t> possède les caractéristiques économiques suivantes : </a:t>
            </a:r>
            <a:r>
              <a:rPr lang="fr-FR" dirty="0" smtClean="0">
                <a:solidFill>
                  <a:srgbClr val="FF0000"/>
                </a:solidFill>
              </a:rPr>
              <a:t>I</a:t>
            </a:r>
            <a:r>
              <a:rPr lang="fr-FR" baseline="-25000" dirty="0" smtClean="0">
                <a:solidFill>
                  <a:srgbClr val="FF0000"/>
                </a:solidFill>
              </a:rPr>
              <a:t>0 </a:t>
            </a:r>
            <a:r>
              <a:rPr lang="fr-FR" dirty="0" smtClean="0"/>
              <a:t>(l’investissement initial) et les </a:t>
            </a:r>
            <a:r>
              <a:rPr lang="fr-FR" dirty="0" smtClean="0">
                <a:solidFill>
                  <a:srgbClr val="FF0000"/>
                </a:solidFill>
              </a:rPr>
              <a:t>R</a:t>
            </a:r>
            <a:r>
              <a:rPr lang="fr-FR" baseline="-25000" dirty="0" smtClean="0">
                <a:solidFill>
                  <a:srgbClr val="FF0000"/>
                </a:solidFill>
              </a:rPr>
              <a:t>t</a:t>
            </a:r>
            <a:r>
              <a:rPr lang="fr-FR" dirty="0" smtClean="0"/>
              <a:t> (la série annuelle des revenus nets durant toute la durée de vie de l’investissement).</a:t>
            </a:r>
          </a:p>
          <a:p>
            <a:pPr lvl="1" indent="-209550" eaLnBrk="1" hangingPunct="1">
              <a:lnSpc>
                <a:spcPct val="90000"/>
              </a:lnSpc>
              <a:defRPr/>
            </a:pPr>
            <a:r>
              <a:rPr lang="fr-FR" dirty="0" smtClean="0"/>
              <a:t>La VAN dépend du taux d’intérêt et de ses caractéristiques : VAN = f(I</a:t>
            </a:r>
            <a:r>
              <a:rPr lang="fr-FR" baseline="-25000" dirty="0" smtClean="0"/>
              <a:t>0</a:t>
            </a:r>
            <a:r>
              <a:rPr lang="fr-FR" sz="4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fr-FR" sz="3600" dirty="0" smtClean="0"/>
              <a:t> </a:t>
            </a:r>
            <a:r>
              <a:rPr lang="fr-FR" dirty="0" smtClean="0"/>
              <a:t>, R</a:t>
            </a:r>
            <a:r>
              <a:rPr lang="fr-FR" baseline="-25000" dirty="0" smtClean="0"/>
              <a:t>t </a:t>
            </a:r>
            <a:r>
              <a:rPr lang="fr-FR" sz="36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fr-FR" baseline="-25000" dirty="0" smtClean="0"/>
              <a:t>,</a:t>
            </a:r>
            <a:r>
              <a:rPr lang="fr-FR" dirty="0" smtClean="0"/>
              <a:t> i</a:t>
            </a:r>
            <a:r>
              <a:rPr lang="fr-FR" sz="4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fr-FR" dirty="0" smtClean="0"/>
              <a:t>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 smtClean="0">
                <a:solidFill>
                  <a:schemeClr val="accent2"/>
                </a:solidFill>
              </a:rPr>
              <a:t>Définition : </a:t>
            </a:r>
            <a:r>
              <a:rPr lang="fr-FR" dirty="0" smtClean="0"/>
              <a:t>Le </a:t>
            </a:r>
            <a:r>
              <a:rPr lang="fr-FR" dirty="0" smtClean="0">
                <a:solidFill>
                  <a:srgbClr val="FF0000"/>
                </a:solidFill>
              </a:rPr>
              <a:t>TRI</a:t>
            </a:r>
            <a:r>
              <a:rPr lang="fr-FR" dirty="0" smtClean="0"/>
              <a:t> est la valeur du </a:t>
            </a:r>
            <a:r>
              <a:rPr lang="fr-FR" dirty="0" smtClean="0">
                <a:solidFill>
                  <a:schemeClr val="accent2"/>
                </a:solidFill>
              </a:rPr>
              <a:t>taux d’intérêt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r </a:t>
            </a:r>
            <a:r>
              <a:rPr lang="fr-FR" dirty="0" smtClean="0"/>
              <a:t>pour lequel la </a:t>
            </a:r>
            <a:r>
              <a:rPr lang="fr-FR" u="sng" dirty="0" smtClean="0"/>
              <a:t>VAN est égale à zéro</a:t>
            </a:r>
            <a:r>
              <a:rPr lang="fr-FR" dirty="0" smtClean="0"/>
              <a:t> :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fr-FR" dirty="0" smtClean="0">
                <a:solidFill>
                  <a:schemeClr val="accent2"/>
                </a:solidFill>
              </a:rPr>
              <a:t>VAN</a:t>
            </a:r>
            <a:r>
              <a:rPr lang="fr-FR" dirty="0" smtClean="0"/>
              <a:t> = g(</a:t>
            </a:r>
            <a:r>
              <a:rPr lang="fr-FR" dirty="0" smtClean="0">
                <a:solidFill>
                  <a:srgbClr val="FF0000"/>
                </a:solidFill>
              </a:rPr>
              <a:t>i = r</a:t>
            </a:r>
            <a:r>
              <a:rPr lang="fr-FR" dirty="0" smtClean="0"/>
              <a:t>) = </a:t>
            </a:r>
            <a:r>
              <a:rPr lang="fr-FR" dirty="0" smtClean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922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922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8036BC-85C6-4D76-A4D6-8BA8FABD9356}" type="slidenum">
              <a:rPr lang="ar-SA" smtClean="0"/>
              <a:pPr/>
              <a:t>16</a:t>
            </a:fld>
            <a:endParaRPr lang="fr-FR" dirty="0" smtClean="0"/>
          </a:p>
        </p:txBody>
      </p:sp>
      <p:sp>
        <p:nvSpPr>
          <p:cNvPr id="9222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4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4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4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4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4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4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4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4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1" grpId="0" build="p" bldLvl="3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(+) courbe VAN=g(i)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200" dirty="0" smtClean="0"/>
              <a:t>                           </a:t>
            </a:r>
          </a:p>
          <a:p>
            <a:r>
              <a:rPr lang="fr-FR" sz="1200" dirty="0" smtClean="0"/>
              <a:t>          </a:t>
            </a:r>
          </a:p>
          <a:p>
            <a:pPr>
              <a:buNone/>
            </a:pPr>
            <a:r>
              <a:rPr lang="fr-FR" sz="1200" dirty="0" smtClean="0"/>
              <a:t>                  VAN= g(i)  </a:t>
            </a:r>
          </a:p>
          <a:p>
            <a:pPr>
              <a:buNone/>
            </a:pPr>
            <a:endParaRPr lang="fr-FR" sz="1200" dirty="0" smtClean="0"/>
          </a:p>
          <a:p>
            <a:pPr>
              <a:buNone/>
            </a:pP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                                                                                   VAN&gt;0                                 VAN&lt;0</a:t>
            </a:r>
          </a:p>
          <a:p>
            <a:pPr>
              <a:buNone/>
            </a:pPr>
            <a:r>
              <a:rPr lang="fr-FR" sz="1200" dirty="0" smtClean="0"/>
              <a:t>                                                                                   </a:t>
            </a:r>
            <a:r>
              <a:rPr lang="fr-FR" sz="1200" dirty="0" err="1" smtClean="0"/>
              <a:t>invest</a:t>
            </a:r>
            <a:r>
              <a:rPr lang="fr-FR" sz="1200" dirty="0" smtClean="0"/>
              <a:t> à réaliser                  </a:t>
            </a:r>
            <a:r>
              <a:rPr lang="fr-FR" sz="1200" dirty="0" err="1" smtClean="0"/>
              <a:t>invest</a:t>
            </a:r>
            <a:r>
              <a:rPr lang="fr-FR" sz="1200" dirty="0" smtClean="0"/>
              <a:t> n’est plus  à réaliser</a:t>
            </a:r>
          </a:p>
          <a:p>
            <a:pPr>
              <a:buNone/>
            </a:pPr>
            <a:r>
              <a:rPr lang="fr-FR" sz="1200" dirty="0" smtClean="0"/>
              <a:t>                                                                                     </a:t>
            </a:r>
          </a:p>
          <a:p>
            <a:pPr>
              <a:buNone/>
            </a:pPr>
            <a:endParaRPr lang="fr-FR" sz="1200" dirty="0" smtClean="0"/>
          </a:p>
          <a:p>
            <a:pPr>
              <a:buNone/>
            </a:pPr>
            <a:endParaRPr lang="fr-FR" sz="1200" dirty="0" smtClean="0"/>
          </a:p>
          <a:p>
            <a:pPr>
              <a:buNone/>
            </a:pPr>
            <a:endParaRPr lang="fr-FR" sz="1200" dirty="0" smtClean="0"/>
          </a:p>
          <a:p>
            <a:pPr>
              <a:buNone/>
            </a:pPr>
            <a:endParaRPr lang="fr-FR" sz="1200" dirty="0" smtClean="0"/>
          </a:p>
          <a:p>
            <a:pPr>
              <a:buNone/>
            </a:pPr>
            <a:endParaRPr lang="fr-FR" sz="1200" dirty="0" smtClean="0"/>
          </a:p>
          <a:p>
            <a:pPr>
              <a:buNone/>
            </a:pPr>
            <a:endParaRPr lang="fr-FR" sz="1200" dirty="0" smtClean="0"/>
          </a:p>
          <a:p>
            <a:pPr>
              <a:buNone/>
            </a:pPr>
            <a:endParaRPr lang="fr-FR" sz="1200" dirty="0" smtClean="0"/>
          </a:p>
          <a:p>
            <a:pPr>
              <a:buNone/>
            </a:pPr>
            <a:endParaRPr lang="fr-FR" sz="1200" dirty="0" smtClean="0"/>
          </a:p>
          <a:p>
            <a:pPr>
              <a:buNone/>
            </a:pPr>
            <a:r>
              <a:rPr lang="fr-FR" sz="1200" dirty="0" smtClean="0"/>
              <a:t>                                                                                                                                                                                                i</a:t>
            </a:r>
          </a:p>
          <a:p>
            <a:pPr>
              <a:buNone/>
            </a:pPr>
            <a:r>
              <a:rPr lang="fr-FR" sz="1200" dirty="0" smtClean="0"/>
              <a:t>                                                                                                  i=r=TRI</a:t>
            </a:r>
          </a:p>
          <a:p>
            <a:pPr>
              <a:buNone/>
            </a:pPr>
            <a:endParaRPr lang="fr-FR" sz="1200" dirty="0" smtClean="0"/>
          </a:p>
        </p:txBody>
      </p:sp>
      <p:cxnSp>
        <p:nvCxnSpPr>
          <p:cNvPr id="8" name="Connecteur droit avec flèche 7"/>
          <p:cNvCxnSpPr/>
          <p:nvPr/>
        </p:nvCxnSpPr>
        <p:spPr>
          <a:xfrm rot="5400000" flipH="1" flipV="1">
            <a:off x="357158" y="3643314"/>
            <a:ext cx="30003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1857356" y="5143512"/>
            <a:ext cx="52864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4572000" y="2285992"/>
            <a:ext cx="44142" cy="341706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2714612" y="3357562"/>
            <a:ext cx="2500330" cy="2357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609600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Propriétés du </a:t>
            </a:r>
            <a:r>
              <a:rPr lang="fr-F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TRI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00125"/>
            <a:ext cx="8458200" cy="525780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>
                <a:solidFill>
                  <a:schemeClr val="accent2"/>
                </a:solidFill>
              </a:rPr>
              <a:t>Déterminants du TRI </a:t>
            </a:r>
            <a:r>
              <a:rPr lang="fr-FR" dirty="0" smtClean="0"/>
              <a:t>: </a:t>
            </a:r>
          </a:p>
          <a:p>
            <a:pPr lvl="1" indent="-209550" eaLnBrk="1" hangingPunct="1">
              <a:defRPr/>
            </a:pPr>
            <a:r>
              <a:rPr lang="fr-FR" dirty="0" smtClean="0"/>
              <a:t>D’après la définition du TRI :</a:t>
            </a:r>
          </a:p>
          <a:p>
            <a:pPr lvl="1" indent="-209550" algn="ctr" eaLnBrk="1" hangingPunct="1">
              <a:buFontTx/>
              <a:buNone/>
              <a:defRPr/>
            </a:pPr>
            <a:r>
              <a:rPr lang="fr-FR" dirty="0" smtClean="0"/>
              <a:t>VAN = f(I</a:t>
            </a:r>
            <a:r>
              <a:rPr lang="fr-FR" baseline="-25000" dirty="0" smtClean="0"/>
              <a:t>0 </a:t>
            </a:r>
            <a:r>
              <a:rPr lang="fr-FR" sz="4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fr-FR" sz="3600" dirty="0" smtClean="0"/>
              <a:t> </a:t>
            </a:r>
            <a:r>
              <a:rPr lang="fr-FR" dirty="0" smtClean="0"/>
              <a:t>, R</a:t>
            </a:r>
            <a:r>
              <a:rPr lang="fr-FR" baseline="-25000" dirty="0" smtClean="0"/>
              <a:t>t</a:t>
            </a:r>
            <a:r>
              <a:rPr lang="fr-FR" sz="36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fr-FR" baseline="-25000" dirty="0" smtClean="0"/>
              <a:t>,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r</a:t>
            </a:r>
            <a:r>
              <a:rPr lang="fr-FR" dirty="0" smtClean="0"/>
              <a:t>) = 0</a:t>
            </a:r>
          </a:p>
          <a:p>
            <a:pPr lvl="1" indent="-209550" eaLnBrk="1" hangingPunct="1">
              <a:defRPr/>
            </a:pPr>
            <a:r>
              <a:rPr lang="fr-FR" dirty="0" smtClean="0"/>
              <a:t>On en déduit que :</a:t>
            </a:r>
          </a:p>
          <a:p>
            <a:pPr lvl="1" indent="-209550" algn="ctr" eaLnBrk="1" hangingPunct="1">
              <a:buFontTx/>
              <a:buNone/>
              <a:defRPr/>
            </a:pPr>
            <a:r>
              <a:rPr lang="fr-FR" dirty="0" smtClean="0">
                <a:solidFill>
                  <a:srgbClr val="FF0000"/>
                </a:solidFill>
              </a:rPr>
              <a:t>r</a:t>
            </a:r>
            <a:r>
              <a:rPr lang="fr-FR" dirty="0" smtClean="0"/>
              <a:t> = h(I</a:t>
            </a:r>
            <a:r>
              <a:rPr lang="fr-FR" baseline="-25000" dirty="0" smtClean="0"/>
              <a:t>0</a:t>
            </a:r>
            <a:r>
              <a:rPr lang="fr-FR" sz="4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fr-FR" sz="3600" dirty="0" smtClean="0"/>
              <a:t> </a:t>
            </a:r>
            <a:r>
              <a:rPr lang="fr-FR" dirty="0" smtClean="0"/>
              <a:t>, R</a:t>
            </a:r>
            <a:r>
              <a:rPr lang="fr-FR" baseline="-25000" dirty="0" smtClean="0"/>
              <a:t>t </a:t>
            </a:r>
            <a:r>
              <a:rPr lang="fr-FR" sz="36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fr-FR" dirty="0" smtClean="0"/>
              <a:t>)</a:t>
            </a:r>
          </a:p>
          <a:p>
            <a:pPr eaLnBrk="1" hangingPunct="1">
              <a:defRPr/>
            </a:pPr>
            <a:r>
              <a:rPr lang="fr-FR" dirty="0" smtClean="0">
                <a:solidFill>
                  <a:schemeClr val="accent2"/>
                </a:solidFill>
              </a:rPr>
              <a:t>Démonstration </a:t>
            </a:r>
            <a:r>
              <a:rPr lang="fr-FR" dirty="0" smtClean="0"/>
              <a:t>: </a:t>
            </a:r>
          </a:p>
          <a:p>
            <a:pPr lvl="1" indent="-209550" algn="ctr" eaLnBrk="1" hangingPunct="1">
              <a:buFontTx/>
              <a:buNone/>
              <a:defRPr/>
            </a:pPr>
            <a:r>
              <a:rPr lang="fr-FR" dirty="0" smtClean="0"/>
              <a:t>VAN = - I</a:t>
            </a:r>
            <a:r>
              <a:rPr lang="fr-FR" baseline="-25000" dirty="0" smtClean="0"/>
              <a:t>0</a:t>
            </a:r>
            <a:r>
              <a:rPr lang="fr-FR" dirty="0" smtClean="0"/>
              <a:t> +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 </a:t>
            </a:r>
            <a:r>
              <a:rPr lang="fr-F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= 1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[</a:t>
            </a:r>
            <a:r>
              <a:rPr lang="fr-FR" dirty="0" smtClean="0"/>
              <a:t>R</a:t>
            </a:r>
            <a:r>
              <a:rPr lang="fr-FR" baseline="-25000" dirty="0" smtClean="0">
                <a:solidFill>
                  <a:srgbClr val="FF0000"/>
                </a:solidFill>
              </a:rPr>
              <a:t>t</a:t>
            </a:r>
            <a:r>
              <a:rPr lang="fr-FR" dirty="0" smtClean="0"/>
              <a:t>/(1 + </a:t>
            </a:r>
            <a:r>
              <a:rPr lang="fr-FR" dirty="0" smtClean="0">
                <a:solidFill>
                  <a:srgbClr val="FF0000"/>
                </a:solidFill>
              </a:rPr>
              <a:t>r</a:t>
            </a:r>
            <a:r>
              <a:rPr lang="fr-FR" dirty="0" smtClean="0"/>
              <a:t>) </a:t>
            </a:r>
            <a:r>
              <a:rPr lang="fr-FR" baseline="30000" dirty="0" smtClean="0">
                <a:solidFill>
                  <a:srgbClr val="FF0000"/>
                </a:solidFill>
              </a:rPr>
              <a:t>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] </a:t>
            </a:r>
            <a:r>
              <a:rPr lang="fr-FR" dirty="0" smtClean="0"/>
              <a:t>= 0</a:t>
            </a:r>
          </a:p>
          <a:p>
            <a:pPr lvl="1" indent="-209550" eaLnBrk="1" hangingPunct="1">
              <a:defRPr/>
            </a:pPr>
            <a:r>
              <a:rPr lang="fr-FR" dirty="0" smtClean="0"/>
              <a:t>Si un des </a:t>
            </a:r>
            <a:r>
              <a:rPr lang="fr-FR" dirty="0" smtClean="0">
                <a:solidFill>
                  <a:schemeClr val="accent2"/>
                </a:solidFill>
              </a:rPr>
              <a:t>R</a:t>
            </a:r>
            <a:r>
              <a:rPr lang="fr-FR" baseline="-25000" dirty="0" smtClean="0">
                <a:solidFill>
                  <a:schemeClr val="accent2"/>
                </a:solidFill>
              </a:rPr>
              <a:t>t</a:t>
            </a:r>
            <a:r>
              <a:rPr lang="fr-FR" dirty="0" smtClean="0"/>
              <a:t> augmente alors </a:t>
            </a:r>
            <a:r>
              <a:rPr lang="fr-FR" dirty="0" smtClean="0">
                <a:solidFill>
                  <a:schemeClr val="accent2"/>
                </a:solidFill>
              </a:rPr>
              <a:t>r</a:t>
            </a:r>
            <a:r>
              <a:rPr lang="fr-FR" dirty="0" smtClean="0"/>
              <a:t> sera plus élevé.</a:t>
            </a:r>
          </a:p>
          <a:p>
            <a:pPr lvl="1" indent="-209550" eaLnBrk="1" hangingPunct="1">
              <a:defRPr/>
            </a:pPr>
            <a:r>
              <a:rPr lang="fr-FR" dirty="0" smtClean="0"/>
              <a:t>Si </a:t>
            </a:r>
            <a:r>
              <a:rPr lang="fr-FR" dirty="0" smtClean="0">
                <a:solidFill>
                  <a:schemeClr val="accent2"/>
                </a:solidFill>
              </a:rPr>
              <a:t>I</a:t>
            </a:r>
            <a:r>
              <a:rPr lang="fr-FR" baseline="-25000" dirty="0" smtClean="0">
                <a:solidFill>
                  <a:schemeClr val="accent2"/>
                </a:solidFill>
              </a:rPr>
              <a:t>0</a:t>
            </a:r>
            <a:r>
              <a:rPr lang="fr-FR" dirty="0" smtClean="0"/>
              <a:t> augmente alors </a:t>
            </a:r>
            <a:r>
              <a:rPr lang="fr-FR" dirty="0" smtClean="0">
                <a:solidFill>
                  <a:schemeClr val="accent2"/>
                </a:solidFill>
              </a:rPr>
              <a:t>r</a:t>
            </a:r>
            <a:r>
              <a:rPr lang="fr-FR" dirty="0" smtClean="0"/>
              <a:t> sera plus faible.</a:t>
            </a:r>
          </a:p>
        </p:txBody>
      </p:sp>
      <p:sp>
        <p:nvSpPr>
          <p:cNvPr id="1024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1024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E7CF67-7ADF-4D29-92DA-1B5F6EAF9146}" type="slidenum">
              <a:rPr lang="ar-SA" smtClean="0"/>
              <a:pPr/>
              <a:t>18</a:t>
            </a:fld>
            <a:endParaRPr lang="fr-FR" dirty="0" smtClean="0"/>
          </a:p>
        </p:txBody>
      </p:sp>
      <p:sp>
        <p:nvSpPr>
          <p:cNvPr id="1024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6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6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6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6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6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6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6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6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6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6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6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6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6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6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39" grpId="0" build="p" bldLvl="3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609600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TRI </a:t>
            </a:r>
            <a:r>
              <a:rPr lang="fr-F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 décision d’investissement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71563"/>
            <a:ext cx="84582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dirty="0" smtClean="0">
                <a:solidFill>
                  <a:schemeClr val="accent2"/>
                </a:solidFill>
              </a:rPr>
              <a:t>Taux d’intérêt, TRI et VAN </a:t>
            </a:r>
            <a:r>
              <a:rPr lang="fr-FR" dirty="0" smtClean="0"/>
              <a:t>: </a:t>
            </a:r>
          </a:p>
          <a:p>
            <a:pPr lvl="1" indent="-209550" eaLnBrk="1" hangingPunct="1">
              <a:lnSpc>
                <a:spcPct val="90000"/>
              </a:lnSpc>
              <a:defRPr/>
            </a:pPr>
            <a:r>
              <a:rPr lang="fr-FR" dirty="0" smtClean="0"/>
              <a:t>Rappel :</a:t>
            </a:r>
          </a:p>
          <a:p>
            <a:pPr lvl="1" indent="-209550" algn="ctr" eaLnBrk="1" hangingPunct="1">
              <a:lnSpc>
                <a:spcPct val="90000"/>
              </a:lnSpc>
              <a:buFontTx/>
              <a:buNone/>
              <a:defRPr/>
            </a:pPr>
            <a:r>
              <a:rPr lang="fr-FR" dirty="0" smtClean="0"/>
              <a:t>VAN = f(I</a:t>
            </a:r>
            <a:r>
              <a:rPr lang="fr-FR" baseline="-25000" dirty="0" smtClean="0"/>
              <a:t>0 </a:t>
            </a:r>
            <a:r>
              <a:rPr lang="fr-FR" sz="4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fr-FR" sz="3600" dirty="0" smtClean="0"/>
              <a:t> </a:t>
            </a:r>
            <a:r>
              <a:rPr lang="fr-FR" dirty="0" smtClean="0"/>
              <a:t>, R</a:t>
            </a:r>
            <a:r>
              <a:rPr lang="fr-FR" baseline="-25000" dirty="0" smtClean="0"/>
              <a:t>t</a:t>
            </a:r>
            <a:r>
              <a:rPr lang="fr-FR" sz="36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fr-FR" baseline="-25000" dirty="0" smtClean="0"/>
              <a:t>,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2"/>
                </a:solidFill>
              </a:rPr>
              <a:t>r</a:t>
            </a:r>
            <a:r>
              <a:rPr lang="fr-FR" dirty="0" smtClean="0"/>
              <a:t>) = 0</a:t>
            </a:r>
          </a:p>
          <a:p>
            <a:pPr lvl="1" indent="-209550" eaLnBrk="1" hangingPunct="1">
              <a:lnSpc>
                <a:spcPct val="90000"/>
              </a:lnSpc>
              <a:defRPr/>
            </a:pPr>
            <a:r>
              <a:rPr lang="fr-FR" dirty="0" smtClean="0"/>
              <a:t>Si </a:t>
            </a:r>
            <a:r>
              <a:rPr lang="fr-FR" dirty="0" smtClean="0">
                <a:solidFill>
                  <a:schemeClr val="accent2"/>
                </a:solidFill>
              </a:rPr>
              <a:t>i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&gt; </a:t>
            </a:r>
            <a:r>
              <a:rPr lang="fr-FR" dirty="0" smtClean="0">
                <a:solidFill>
                  <a:schemeClr val="accent2"/>
                </a:solidFill>
              </a:rPr>
              <a:t>r</a:t>
            </a:r>
            <a:r>
              <a:rPr lang="fr-FR" dirty="0" smtClean="0"/>
              <a:t> alors : VAN = f(I</a:t>
            </a:r>
            <a:r>
              <a:rPr lang="fr-FR" baseline="-25000" dirty="0" smtClean="0"/>
              <a:t>0 </a:t>
            </a:r>
            <a:r>
              <a:rPr lang="fr-FR" sz="4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fr-FR" sz="3600" dirty="0" smtClean="0"/>
              <a:t> </a:t>
            </a:r>
            <a:r>
              <a:rPr lang="fr-FR" dirty="0" smtClean="0"/>
              <a:t>, R</a:t>
            </a:r>
            <a:r>
              <a:rPr lang="fr-FR" baseline="-25000" dirty="0" smtClean="0"/>
              <a:t>t</a:t>
            </a:r>
            <a:r>
              <a:rPr lang="fr-FR" sz="36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fr-FR" baseline="-25000" dirty="0" smtClean="0"/>
              <a:t>,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2"/>
                </a:solidFill>
              </a:rPr>
              <a:t>i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&gt; </a:t>
            </a:r>
            <a:r>
              <a:rPr lang="fr-FR" dirty="0" smtClean="0">
                <a:solidFill>
                  <a:schemeClr val="accent2"/>
                </a:solidFill>
              </a:rPr>
              <a:t>r</a:t>
            </a:r>
            <a:r>
              <a:rPr lang="fr-FR" dirty="0" smtClean="0"/>
              <a:t>)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&lt;</a:t>
            </a:r>
            <a:r>
              <a:rPr lang="fr-FR" dirty="0" smtClean="0"/>
              <a:t> 0</a:t>
            </a:r>
          </a:p>
          <a:p>
            <a:pPr lvl="1" indent="-209550" eaLnBrk="1" hangingPunct="1">
              <a:lnSpc>
                <a:spcPct val="90000"/>
              </a:lnSpc>
              <a:defRPr/>
            </a:pPr>
            <a:r>
              <a:rPr lang="fr-FR" dirty="0" smtClean="0"/>
              <a:t>Si </a:t>
            </a:r>
            <a:r>
              <a:rPr lang="fr-FR" dirty="0" smtClean="0">
                <a:solidFill>
                  <a:schemeClr val="accent2"/>
                </a:solidFill>
              </a:rPr>
              <a:t>i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&lt; </a:t>
            </a:r>
            <a:r>
              <a:rPr lang="fr-FR" dirty="0" smtClean="0">
                <a:solidFill>
                  <a:schemeClr val="accent2"/>
                </a:solidFill>
              </a:rPr>
              <a:t>r</a:t>
            </a:r>
            <a:r>
              <a:rPr lang="fr-FR" dirty="0" smtClean="0"/>
              <a:t> alors : VAN = f(I</a:t>
            </a:r>
            <a:r>
              <a:rPr lang="fr-FR" baseline="-25000" dirty="0" smtClean="0"/>
              <a:t>0 </a:t>
            </a:r>
            <a:r>
              <a:rPr lang="fr-FR" sz="4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fr-FR" sz="3600" dirty="0" smtClean="0"/>
              <a:t> </a:t>
            </a:r>
            <a:r>
              <a:rPr lang="fr-FR" dirty="0" smtClean="0"/>
              <a:t>, R</a:t>
            </a:r>
            <a:r>
              <a:rPr lang="fr-FR" baseline="-25000" dirty="0" smtClean="0"/>
              <a:t>t</a:t>
            </a:r>
            <a:r>
              <a:rPr lang="fr-FR" sz="36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fr-FR" baseline="-25000" dirty="0" smtClean="0"/>
              <a:t>,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2"/>
                </a:solidFill>
              </a:rPr>
              <a:t>i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&lt; </a:t>
            </a:r>
            <a:r>
              <a:rPr lang="fr-FR" dirty="0" smtClean="0">
                <a:solidFill>
                  <a:schemeClr val="accent2"/>
                </a:solidFill>
              </a:rPr>
              <a:t>r</a:t>
            </a:r>
            <a:r>
              <a:rPr lang="fr-FR" dirty="0" smtClean="0"/>
              <a:t>)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&gt;</a:t>
            </a:r>
            <a:r>
              <a:rPr lang="fr-FR" dirty="0" smtClean="0"/>
              <a:t> 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 smtClean="0">
                <a:solidFill>
                  <a:schemeClr val="accent2"/>
                </a:solidFill>
              </a:rPr>
              <a:t>Décision d’investissement </a:t>
            </a:r>
            <a:r>
              <a:rPr lang="fr-FR" dirty="0" smtClean="0"/>
              <a:t>: </a:t>
            </a:r>
          </a:p>
          <a:p>
            <a:pPr lvl="1" indent="-209550" eaLnBrk="1" hangingPunct="1">
              <a:lnSpc>
                <a:spcPct val="90000"/>
              </a:lnSpc>
              <a:defRPr/>
            </a:pPr>
            <a:r>
              <a:rPr lang="fr-FR" dirty="0" smtClean="0"/>
              <a:t>Si </a:t>
            </a:r>
            <a:r>
              <a:rPr lang="fr-FR" dirty="0" smtClean="0">
                <a:solidFill>
                  <a:schemeClr val="accent2"/>
                </a:solidFill>
              </a:rPr>
              <a:t>i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&lt;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2"/>
                </a:solidFill>
              </a:rPr>
              <a:t>r</a:t>
            </a:r>
            <a:r>
              <a:rPr lang="fr-FR" dirty="0" smtClean="0"/>
              <a:t> alors : VAN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&gt;</a:t>
            </a:r>
            <a:r>
              <a:rPr lang="fr-FR" dirty="0" smtClean="0"/>
              <a:t> 0 </a:t>
            </a:r>
            <a:r>
              <a:rPr lang="fr-F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</a:t>
            </a:r>
            <a:r>
              <a:rPr lang="fr-FR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fr-FR" dirty="0" smtClean="0">
                <a:sym typeface="Symbol" pitchFamily="18" charset="2"/>
              </a:rPr>
              <a:t>L’investissement est à réaliser (l’investissement est rentable).</a:t>
            </a:r>
          </a:p>
          <a:p>
            <a:pPr lvl="1" indent="-209550" eaLnBrk="1" hangingPunct="1">
              <a:lnSpc>
                <a:spcPct val="90000"/>
              </a:lnSpc>
              <a:defRPr/>
            </a:pPr>
            <a:r>
              <a:rPr lang="fr-FR" dirty="0" smtClean="0"/>
              <a:t>Si </a:t>
            </a:r>
            <a:r>
              <a:rPr lang="fr-FR" dirty="0" smtClean="0">
                <a:solidFill>
                  <a:schemeClr val="accent2"/>
                </a:solidFill>
              </a:rPr>
              <a:t>i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&gt;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2"/>
                </a:solidFill>
              </a:rPr>
              <a:t>r</a:t>
            </a:r>
            <a:r>
              <a:rPr lang="fr-FR" dirty="0" smtClean="0"/>
              <a:t> alors : VAN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&lt;</a:t>
            </a:r>
            <a:r>
              <a:rPr lang="fr-FR" dirty="0" smtClean="0"/>
              <a:t> 0 </a:t>
            </a:r>
            <a:r>
              <a:rPr lang="fr-F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</a:t>
            </a:r>
            <a:r>
              <a:rPr lang="fr-FR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fr-FR" dirty="0" smtClean="0">
                <a:sym typeface="Symbol" pitchFamily="18" charset="2"/>
              </a:rPr>
              <a:t>L’investissement ne doit pas être réalisé (l’investissement est non rentable).</a:t>
            </a:r>
          </a:p>
        </p:txBody>
      </p:sp>
      <p:sp>
        <p:nvSpPr>
          <p:cNvPr id="1126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1126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C5D0BC-7B60-489A-A364-14371ADA9AE4}" type="slidenum">
              <a:rPr lang="ar-SA" smtClean="0"/>
              <a:pPr/>
              <a:t>19</a:t>
            </a:fld>
            <a:endParaRPr lang="fr-FR" dirty="0" smtClean="0"/>
          </a:p>
        </p:txBody>
      </p:sp>
      <p:sp>
        <p:nvSpPr>
          <p:cNvPr id="1127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8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8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8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8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8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8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8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8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8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8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8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8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8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8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8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8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1" dirty="0" smtClean="0">
                <a:solidFill>
                  <a:schemeClr val="accent2"/>
                </a:solidFill>
              </a:rPr>
              <a:t>L’investissement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Définition et généralités.</a:t>
            </a:r>
          </a:p>
          <a:p>
            <a:pPr eaLnBrk="1" hangingPunct="1"/>
            <a:r>
              <a:rPr lang="fr-FR" dirty="0" smtClean="0"/>
              <a:t>La décision d’investissement et ses déterminants.</a:t>
            </a:r>
            <a:endParaRPr lang="en-US" dirty="0" smtClean="0"/>
          </a:p>
        </p:txBody>
      </p:sp>
      <p:sp>
        <p:nvSpPr>
          <p:cNvPr id="307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307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71966-58B8-4183-BA3F-ADB28A1EC035}" type="slidenum">
              <a:rPr lang="ar-SA" smtClean="0"/>
              <a:pPr/>
              <a:t>2</a:t>
            </a:fld>
            <a:endParaRPr lang="fr-FR" dirty="0" smtClean="0"/>
          </a:p>
        </p:txBody>
      </p:sp>
      <p:sp>
        <p:nvSpPr>
          <p:cNvPr id="3078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4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457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 du TRI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57250"/>
            <a:ext cx="8534400" cy="5357813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dirty="0" smtClean="0">
                <a:solidFill>
                  <a:schemeClr val="accent2"/>
                </a:solidFill>
              </a:rPr>
              <a:t>Rappel : </a:t>
            </a:r>
          </a:p>
          <a:p>
            <a:pPr lvl="1" indent="-209550" eaLnBrk="1" hangingPunct="1">
              <a:buFontTx/>
              <a:buNone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q</a:t>
            </a:r>
            <a:r>
              <a:rPr lang="fr-FR" sz="2400" dirty="0" smtClean="0"/>
              <a:t> inférieur à l’unité et </a:t>
            </a:r>
            <a:r>
              <a:rPr lang="fr-FR" sz="2400" dirty="0" smtClean="0">
                <a:solidFill>
                  <a:srgbClr val="FF0000"/>
                </a:solidFill>
              </a:rPr>
              <a:t>n</a:t>
            </a:r>
            <a:r>
              <a:rPr lang="fr-FR" sz="2400" dirty="0" smtClean="0"/>
              <a:t> très grand.</a:t>
            </a:r>
          </a:p>
          <a:p>
            <a:pPr lvl="1" indent="-209550" eaLnBrk="1" hangingPunct="1">
              <a:buFontTx/>
              <a:buNone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S</a:t>
            </a:r>
            <a:r>
              <a:rPr lang="fr-FR" sz="2400" dirty="0" smtClean="0"/>
              <a:t> = 1 + q + q</a:t>
            </a:r>
            <a:r>
              <a:rPr lang="fr-FR" sz="2400" baseline="30000" dirty="0" smtClean="0"/>
              <a:t>2</a:t>
            </a:r>
            <a:r>
              <a:rPr lang="fr-FR" sz="2400" dirty="0" smtClean="0"/>
              <a:t> + … + q</a:t>
            </a:r>
            <a:r>
              <a:rPr lang="fr-FR" sz="2400" baseline="30000" dirty="0" smtClean="0"/>
              <a:t>n</a:t>
            </a:r>
            <a:r>
              <a:rPr lang="fr-FR" sz="2400" dirty="0" smtClean="0"/>
              <a:t> = </a:t>
            </a:r>
            <a:r>
              <a:rPr lang="fr-FR" sz="2400" dirty="0" smtClean="0">
                <a:solidFill>
                  <a:srgbClr val="FF0000"/>
                </a:solidFill>
              </a:rPr>
              <a:t>1/(1-q)</a:t>
            </a:r>
          </a:p>
          <a:p>
            <a:pPr lvl="1" indent="-209550" eaLnBrk="1" hangingPunct="1">
              <a:buFontTx/>
              <a:buNone/>
              <a:defRPr/>
            </a:pPr>
            <a:r>
              <a:rPr lang="fr-FR" sz="2400" dirty="0" smtClean="0"/>
              <a:t>S-1 = q/(1-q)</a:t>
            </a:r>
          </a:p>
          <a:p>
            <a:pPr eaLnBrk="1" hangingPunct="1">
              <a:defRPr/>
            </a:pPr>
            <a:r>
              <a:rPr lang="fr-FR" sz="2800" dirty="0" smtClean="0">
                <a:solidFill>
                  <a:schemeClr val="accent2"/>
                </a:solidFill>
              </a:rPr>
              <a:t>Application :</a:t>
            </a:r>
          </a:p>
          <a:p>
            <a:pPr lvl="1" indent="-209550" eaLnBrk="1" hangingPunct="1">
              <a:buFontTx/>
              <a:buNone/>
              <a:defRPr/>
            </a:pP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 </a:t>
            </a:r>
            <a:r>
              <a:rPr lang="fr-F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sz="2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= 1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[1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/(1 + 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fr-FR" sz="2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] = 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S-1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[avec 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= 1/(1+r)]</a:t>
            </a:r>
          </a:p>
          <a:p>
            <a:pPr lvl="1" indent="-209550" eaLnBrk="1" hangingPunct="1">
              <a:buFontTx/>
              <a:buNone/>
              <a:defRPr/>
            </a:pP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S-1 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 </a:t>
            </a:r>
            <a:r>
              <a:rPr lang="fr-F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sz="2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= 1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[1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/(1 + 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fr-FR" sz="2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] = [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1/(1+r)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]/[1-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(1/(1+r)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] = 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1/r</a:t>
            </a:r>
          </a:p>
          <a:p>
            <a:pPr eaLnBrk="1" hangingPunct="1">
              <a:defRPr/>
            </a:pPr>
            <a:r>
              <a:rPr lang="fr-FR" sz="2800" dirty="0" smtClean="0">
                <a:solidFill>
                  <a:schemeClr val="accent2"/>
                </a:solidFill>
              </a:rPr>
              <a:t>Cas particulier :</a:t>
            </a:r>
            <a:r>
              <a:rPr lang="fr-FR" sz="2800" dirty="0" smtClean="0"/>
              <a:t> les </a:t>
            </a:r>
            <a:r>
              <a:rPr lang="fr-FR" sz="2800" dirty="0" smtClean="0">
                <a:solidFill>
                  <a:srgbClr val="FF0000"/>
                </a:solidFill>
              </a:rPr>
              <a:t>R</a:t>
            </a:r>
            <a:r>
              <a:rPr lang="fr-FR" sz="2800" baseline="-25000" dirty="0" smtClean="0">
                <a:solidFill>
                  <a:srgbClr val="FF0000"/>
                </a:solidFill>
              </a:rPr>
              <a:t>t</a:t>
            </a:r>
            <a:r>
              <a:rPr lang="fr-FR" sz="2800" dirty="0" smtClean="0"/>
              <a:t> sont constants quelque soit </a:t>
            </a:r>
            <a:r>
              <a:rPr lang="fr-FR" sz="2800" dirty="0" smtClean="0">
                <a:solidFill>
                  <a:srgbClr val="FF0000"/>
                </a:solidFill>
              </a:rPr>
              <a:t>t</a:t>
            </a:r>
            <a:r>
              <a:rPr lang="fr-FR" sz="2800" dirty="0" smtClean="0"/>
              <a:t>. </a:t>
            </a:r>
          </a:p>
          <a:p>
            <a:pPr lvl="1" indent="-209550" algn="ctr" eaLnBrk="1" hangingPunct="1">
              <a:buFontTx/>
              <a:buChar char="-"/>
              <a:defRPr/>
            </a:pP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fr-FR" sz="24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+ 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 </a:t>
            </a:r>
            <a:r>
              <a:rPr lang="fr-F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sz="2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= 1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[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/(1 + 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 </a:t>
            </a:r>
            <a:r>
              <a:rPr lang="fr-FR" sz="2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] = 0   </a:t>
            </a:r>
            <a:r>
              <a:rPr lang="fr-FR" sz="3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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-I</a:t>
            </a:r>
            <a:r>
              <a:rPr lang="fr-FR" sz="24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+ 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 </a:t>
            </a:r>
            <a:r>
              <a:rPr lang="fr-F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sz="2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= 1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[1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/(1 + 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fr-FR" sz="2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] = 0</a:t>
            </a:r>
          </a:p>
          <a:p>
            <a:pPr lvl="1" indent="-209550" algn="ctr" eaLnBrk="1" hangingPunct="1">
              <a:buFontTx/>
              <a:buChar char="-"/>
              <a:defRPr/>
            </a:pPr>
            <a:endParaRPr lang="fr-FR" sz="2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indent="-209550" algn="ctr" eaLnBrk="1" hangingPunct="1">
              <a:buFontTx/>
              <a:buNone/>
              <a:defRPr/>
            </a:pP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I</a:t>
            </a:r>
            <a:r>
              <a:rPr lang="fr-FR" sz="24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+ 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/ 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= 0         </a:t>
            </a:r>
            <a:r>
              <a:rPr lang="fr-FR" sz="3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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= 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/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fr-FR" sz="24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</a:p>
        </p:txBody>
      </p:sp>
      <p:sp>
        <p:nvSpPr>
          <p:cNvPr id="1229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1229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739287-9A99-4083-9E3C-5DCAFE703ED5}" type="slidenum">
              <a:rPr lang="ar-SA" smtClean="0"/>
              <a:pPr/>
              <a:t>20</a:t>
            </a:fld>
            <a:endParaRPr lang="fr-FR" dirty="0" smtClean="0"/>
          </a:p>
        </p:txBody>
      </p:sp>
      <p:sp>
        <p:nvSpPr>
          <p:cNvPr id="12294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0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0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0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0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0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0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0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0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0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0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0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0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0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0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0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30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30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30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5" grpId="0" build="p" bldLvl="3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152400"/>
            <a:ext cx="8610600" cy="457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 du TRI : cas général</a:t>
            </a:r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47958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dirty="0" smtClean="0">
                <a:solidFill>
                  <a:schemeClr val="accent2"/>
                </a:solidFill>
              </a:rPr>
              <a:t>Rappel </a:t>
            </a:r>
            <a:r>
              <a:rPr lang="fr-FR" dirty="0" smtClean="0"/>
              <a:t>: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I</a:t>
            </a:r>
            <a:r>
              <a:rPr lang="fr-FR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+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 </a:t>
            </a:r>
            <a:r>
              <a:rPr lang="fr-F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</a:t>
            </a:r>
            <a:r>
              <a:rPr lang="fr-F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= 1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[</a:t>
            </a:r>
            <a:r>
              <a:rPr lang="fr-F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fr-FR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/(1 + </a:t>
            </a:r>
            <a:r>
              <a:rPr lang="fr-F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 </a:t>
            </a:r>
            <a:r>
              <a:rPr lang="fr-FR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] = 0</a:t>
            </a:r>
            <a:endParaRPr lang="fr-F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 smtClean="0">
                <a:solidFill>
                  <a:schemeClr val="accent2"/>
                </a:solidFill>
              </a:rPr>
              <a:t>Les R</a:t>
            </a:r>
            <a:r>
              <a:rPr lang="fr-FR" baseline="-25000" dirty="0" smtClean="0">
                <a:solidFill>
                  <a:schemeClr val="accent2"/>
                </a:solidFill>
              </a:rPr>
              <a:t>t</a:t>
            </a:r>
            <a:r>
              <a:rPr lang="fr-FR" dirty="0" smtClean="0">
                <a:solidFill>
                  <a:schemeClr val="accent2"/>
                </a:solidFill>
              </a:rPr>
              <a:t> sont différents d’une année t à une autre</a:t>
            </a:r>
            <a:r>
              <a:rPr lang="fr-FR" dirty="0" smtClean="0"/>
              <a:t>.</a:t>
            </a:r>
          </a:p>
          <a:p>
            <a:pPr lvl="1" indent="-209550" eaLnBrk="1" hangingPunct="1">
              <a:lnSpc>
                <a:spcPct val="90000"/>
              </a:lnSpc>
              <a:defRPr/>
            </a:pPr>
            <a:r>
              <a:rPr lang="fr-FR" dirty="0" smtClean="0"/>
              <a:t>On choisit un </a:t>
            </a:r>
            <a:r>
              <a:rPr lang="fr-FR" dirty="0" smtClean="0">
                <a:solidFill>
                  <a:schemeClr val="accent2"/>
                </a:solidFill>
              </a:rPr>
              <a:t>i</a:t>
            </a:r>
            <a:r>
              <a:rPr lang="fr-FR" dirty="0" smtClean="0"/>
              <a:t> quelconque et on calcule la </a:t>
            </a:r>
            <a:r>
              <a:rPr lang="fr-FR" dirty="0" smtClean="0">
                <a:solidFill>
                  <a:schemeClr val="accent2"/>
                </a:solidFill>
              </a:rPr>
              <a:t>VAN</a:t>
            </a:r>
            <a:r>
              <a:rPr lang="fr-FR" dirty="0" smtClean="0">
                <a:sym typeface="Symbol" pitchFamily="18" charset="2"/>
              </a:rPr>
              <a:t>.</a:t>
            </a:r>
          </a:p>
          <a:p>
            <a:pPr lvl="1" indent="-209550" eaLnBrk="1" hangingPunct="1">
              <a:lnSpc>
                <a:spcPct val="90000"/>
              </a:lnSpc>
              <a:defRPr/>
            </a:pPr>
            <a:r>
              <a:rPr lang="fr-FR" dirty="0" smtClean="0"/>
              <a:t>Si la VAN est positive, on choisit un autre </a:t>
            </a:r>
            <a:r>
              <a:rPr lang="fr-FR" dirty="0" smtClean="0">
                <a:solidFill>
                  <a:schemeClr val="accent2"/>
                </a:solidFill>
              </a:rPr>
              <a:t>i</a:t>
            </a:r>
            <a:r>
              <a:rPr lang="fr-FR" dirty="0" smtClean="0"/>
              <a:t> plus grand</a:t>
            </a:r>
            <a:r>
              <a:rPr lang="fr-FR" dirty="0" smtClean="0">
                <a:sym typeface="Symbol" pitchFamily="18" charset="2"/>
              </a:rPr>
              <a:t>. Si la VAN est négative, on choisit un autre </a:t>
            </a:r>
            <a:r>
              <a:rPr lang="fr-FR" dirty="0" smtClean="0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fr-FR" dirty="0" smtClean="0">
                <a:sym typeface="Symbol" pitchFamily="18" charset="2"/>
              </a:rPr>
              <a:t> plus faible.</a:t>
            </a:r>
          </a:p>
          <a:p>
            <a:pPr lvl="1" indent="-209550" eaLnBrk="1" hangingPunct="1">
              <a:lnSpc>
                <a:spcPct val="90000"/>
              </a:lnSpc>
              <a:defRPr/>
            </a:pPr>
            <a:r>
              <a:rPr lang="fr-FR" dirty="0" smtClean="0">
                <a:sym typeface="Symbol" pitchFamily="18" charset="2"/>
              </a:rPr>
              <a:t>On continue ainsi jusqu’à trouver le </a:t>
            </a:r>
            <a:r>
              <a:rPr lang="fr-FR" dirty="0" smtClean="0">
                <a:solidFill>
                  <a:schemeClr val="accent2"/>
                </a:solidFill>
                <a:sym typeface="Symbol" pitchFamily="18" charset="2"/>
              </a:rPr>
              <a:t>i</a:t>
            </a:r>
            <a:r>
              <a:rPr lang="fr-FR" dirty="0" smtClean="0">
                <a:sym typeface="Symbol" pitchFamily="18" charset="2"/>
              </a:rPr>
              <a:t> pour lequel la </a:t>
            </a:r>
            <a:r>
              <a:rPr lang="fr-FR" u="sng" dirty="0" smtClean="0">
                <a:sym typeface="Symbol" pitchFamily="18" charset="2"/>
              </a:rPr>
              <a:t>VAN est nulle</a:t>
            </a:r>
            <a:r>
              <a:rPr lang="fr-FR" dirty="0" smtClean="0">
                <a:sym typeface="Symbol" pitchFamily="18" charset="2"/>
              </a:rPr>
              <a:t>.</a:t>
            </a:r>
          </a:p>
        </p:txBody>
      </p:sp>
      <p:sp>
        <p:nvSpPr>
          <p:cNvPr id="1331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1331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7A9C9A-BB3E-44F0-96AF-2E99D7509026}" type="slidenum">
              <a:rPr lang="ar-SA" smtClean="0"/>
              <a:pPr/>
              <a:t>21</a:t>
            </a:fld>
            <a:endParaRPr lang="fr-FR" dirty="0" smtClean="0"/>
          </a:p>
        </p:txBody>
      </p:sp>
      <p:sp>
        <p:nvSpPr>
          <p:cNvPr id="13318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1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1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9" grpId="0" build="p" bldLvl="3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75"/>
            <a:ext cx="8305800" cy="533400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Récapitulation sur le comportement d’investissement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57250"/>
            <a:ext cx="84582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solidFill>
                  <a:schemeClr val="accent2"/>
                </a:solidFill>
              </a:rPr>
              <a:t>Rappel sur la VAN et l’investissement </a:t>
            </a:r>
            <a:r>
              <a:rPr lang="fr-FR" sz="2800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/>
              <a:t>On réalise l’investissement si la VAN est positive.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/>
              <a:t>La VAN est une fonction décroissante du Taux d’intérêt.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/>
              <a:t>Si le taux d’intérêt diminue alors il y aura plus de projets d’investissement qui seront rentables.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u="sng" dirty="0" smtClean="0"/>
              <a:t>Conclusion</a:t>
            </a:r>
            <a:r>
              <a:rPr lang="fr-FR" sz="2400" dirty="0" smtClean="0"/>
              <a:t> : la diminution du taux d’intérêt fait augmenter l’investissement.</a:t>
            </a:r>
          </a:p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solidFill>
                  <a:schemeClr val="accent2"/>
                </a:solidFill>
              </a:rPr>
              <a:t>Rappel sur le TRI et l’investissement :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/>
              <a:t>L’investissement est à réaliser si le taux d’intérêt est inférieur au TRI.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/>
              <a:t>La baisse du taux d’intérêt permet à plus de projets d’avoir un TRI supérieur au nouveau taux d’intérêt.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u="sng" dirty="0" smtClean="0"/>
              <a:t>Conclusion</a:t>
            </a:r>
            <a:r>
              <a:rPr lang="fr-FR" sz="2400" dirty="0" smtClean="0"/>
              <a:t> : La baisse du taux d’intérêt fait augmenter le montant des investissements.</a:t>
            </a:r>
          </a:p>
        </p:txBody>
      </p:sp>
      <p:sp>
        <p:nvSpPr>
          <p:cNvPr id="1434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1434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7A7EBA-93EB-41EB-8E8D-9B0B0BBB28C7}" type="slidenum">
              <a:rPr lang="ar-SA" smtClean="0"/>
              <a:pPr/>
              <a:t>22</a:t>
            </a:fld>
            <a:endParaRPr lang="fr-FR" dirty="0" smtClean="0"/>
          </a:p>
        </p:txBody>
      </p:sp>
      <p:sp>
        <p:nvSpPr>
          <p:cNvPr id="14342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7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7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 bldLvl="3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3058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4000" dirty="0" smtClean="0">
                <a:solidFill>
                  <a:schemeClr val="accent2"/>
                </a:solidFill>
              </a:rPr>
              <a:t>La fonction d’investissement </a:t>
            </a:r>
            <a:r>
              <a:rPr lang="fr-FR" sz="4000" u="sng" dirty="0" smtClean="0">
                <a:solidFill>
                  <a:schemeClr val="accent2"/>
                </a:solidFill>
              </a:rPr>
              <a:t>privé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510540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>
                <a:solidFill>
                  <a:schemeClr val="accent2"/>
                </a:solidFill>
              </a:rPr>
              <a:t>Investissements et taux d’intérêt :</a:t>
            </a:r>
          </a:p>
          <a:p>
            <a:pPr lvl="1" eaLnBrk="1" hangingPunct="1">
              <a:defRPr/>
            </a:pPr>
            <a:r>
              <a:rPr lang="fr-FR" dirty="0" smtClean="0"/>
              <a:t>Les entrepreneurs classent leurs projets selon l’ordre décroissant du </a:t>
            </a:r>
            <a:r>
              <a:rPr lang="fr-FR" dirty="0" smtClean="0">
                <a:solidFill>
                  <a:srgbClr val="FF0000"/>
                </a:solidFill>
              </a:rPr>
              <a:t>TRI</a:t>
            </a:r>
            <a:r>
              <a:rPr lang="fr-FR" dirty="0" smtClean="0"/>
              <a:t>. Si le taux d’intérêt diminue alors il y a un plus grand nombre de projets qui deviennent rentables.</a:t>
            </a:r>
            <a:r>
              <a:rPr lang="fr-FR" dirty="0" smtClean="0">
                <a:solidFill>
                  <a:schemeClr val="accent2"/>
                </a:solidFill>
              </a:rPr>
              <a:t> </a:t>
            </a:r>
          </a:p>
          <a:p>
            <a:pPr lvl="1" eaLnBrk="1" hangingPunct="1">
              <a:defRPr/>
            </a:pPr>
            <a:r>
              <a:rPr lang="fr-FR" dirty="0" smtClean="0"/>
              <a:t>Lorsque </a:t>
            </a:r>
            <a:r>
              <a:rPr lang="fr-FR" dirty="0" smtClean="0">
                <a:solidFill>
                  <a:srgbClr val="FF0000"/>
                </a:solidFill>
              </a:rPr>
              <a:t>le taux d’intérêt diminue</a:t>
            </a:r>
            <a:r>
              <a:rPr lang="fr-FR" dirty="0" smtClean="0"/>
              <a:t>, des projets non rentables avec les anciens taux </a:t>
            </a:r>
            <a:r>
              <a:rPr lang="fr-FR" dirty="0" smtClean="0">
                <a:solidFill>
                  <a:srgbClr val="FF0000"/>
                </a:solidFill>
              </a:rPr>
              <a:t>deviennent rentables</a:t>
            </a:r>
            <a:r>
              <a:rPr lang="fr-FR" dirty="0" smtClean="0"/>
              <a:t> avec les nouveaux taux et </a:t>
            </a:r>
            <a:r>
              <a:rPr lang="fr-FR" u="sng" dirty="0" smtClean="0"/>
              <a:t>inversement</a:t>
            </a:r>
            <a:r>
              <a:rPr lang="fr-FR" dirty="0" smtClean="0"/>
              <a:t>. </a:t>
            </a:r>
          </a:p>
          <a:p>
            <a:pPr eaLnBrk="1" hangingPunct="1">
              <a:defRPr/>
            </a:pPr>
            <a:r>
              <a:rPr lang="fr-FR" dirty="0" smtClean="0">
                <a:solidFill>
                  <a:schemeClr val="accent2"/>
                </a:solidFill>
              </a:rPr>
              <a:t>Fonction d’investissement privé :</a:t>
            </a:r>
          </a:p>
          <a:p>
            <a:pPr algn="ctr" eaLnBrk="1" hangingPunct="1">
              <a:buFontTx/>
              <a:buNone/>
              <a:defRPr/>
            </a:pPr>
            <a:r>
              <a:rPr lang="fr-F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 I(</a:t>
            </a:r>
            <a:r>
              <a:rPr lang="fr-F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fr-FR" sz="36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205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205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A46929-E5FA-4C61-B6B3-2C37A13F3339}" type="slidenum">
              <a:rPr lang="ar-SA" smtClean="0"/>
              <a:pPr/>
              <a:t>23</a:t>
            </a:fld>
            <a:endParaRPr lang="fr-FR" dirty="0" smtClean="0"/>
          </a:p>
        </p:txBody>
      </p:sp>
      <p:sp>
        <p:nvSpPr>
          <p:cNvPr id="2054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5" grpId="0" build="p" bldLvl="3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0580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fonction d’investissement des ménages et de l’administration</a:t>
            </a:r>
            <a:endParaRPr lang="fr-FR" sz="2400" b="1" u="sng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00125"/>
            <a:ext cx="8229600" cy="5334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fr-FR" sz="2800" dirty="0" smtClean="0">
                <a:solidFill>
                  <a:schemeClr val="accent2"/>
                </a:solidFill>
              </a:rPr>
              <a:t>L’investissement des ménages :</a:t>
            </a:r>
          </a:p>
          <a:p>
            <a:pPr lvl="1" eaLnBrk="1" hangingPunct="1"/>
            <a:r>
              <a:rPr lang="fr-FR" sz="2400" dirty="0" smtClean="0"/>
              <a:t>Il est essentiellement en achats (construction) de logement.</a:t>
            </a:r>
          </a:p>
          <a:p>
            <a:pPr lvl="1" eaLnBrk="1" hangingPunct="1"/>
            <a:r>
              <a:rPr lang="fr-FR" sz="2400" dirty="0" smtClean="0"/>
              <a:t>Il dépend du taux de l’intérêt car celui ci est un coût de financement ou coût d’opportunité pour un placement qui rapporte des intérêts.</a:t>
            </a:r>
          </a:p>
          <a:p>
            <a:pPr eaLnBrk="1" hangingPunct="1"/>
            <a:r>
              <a:rPr lang="fr-FR" sz="2800" dirty="0" smtClean="0">
                <a:solidFill>
                  <a:schemeClr val="accent2"/>
                </a:solidFill>
              </a:rPr>
              <a:t>L’investissement de l’administration :</a:t>
            </a:r>
          </a:p>
          <a:p>
            <a:pPr lvl="1" eaLnBrk="1" hangingPunct="1"/>
            <a:r>
              <a:rPr lang="fr-FR" sz="2400" dirty="0" smtClean="0"/>
              <a:t>Il est constitué d’infrastructures publiques.</a:t>
            </a:r>
          </a:p>
          <a:p>
            <a:pPr lvl="1" eaLnBrk="1" hangingPunct="1"/>
            <a:r>
              <a:rPr lang="fr-FR" sz="2400" dirty="0" smtClean="0"/>
              <a:t>Il dépend des conditions économiques générales (les besoins, la croissance économiques) et des recettes de l’État.</a:t>
            </a:r>
          </a:p>
          <a:p>
            <a:pPr lvl="1" eaLnBrk="1" hangingPunct="1"/>
            <a:r>
              <a:rPr lang="fr-FR" sz="2400" dirty="0" smtClean="0"/>
              <a:t>On dit que l’investissement de l’administration est autonome et on le note </a:t>
            </a:r>
            <a:r>
              <a:rPr lang="fr-FR" sz="2400" dirty="0" smtClean="0">
                <a:solidFill>
                  <a:schemeClr val="accent2"/>
                </a:solidFill>
              </a:rPr>
              <a:t>I</a:t>
            </a:r>
            <a:r>
              <a:rPr lang="fr-FR" sz="2400" baseline="-25000" dirty="0" smtClean="0">
                <a:solidFill>
                  <a:schemeClr val="accent2"/>
                </a:solidFill>
              </a:rPr>
              <a:t>A</a:t>
            </a:r>
            <a:r>
              <a:rPr lang="fr-FR" sz="2400" baseline="-25000" dirty="0" smtClean="0"/>
              <a:t>.</a:t>
            </a:r>
          </a:p>
        </p:txBody>
      </p:sp>
      <p:sp>
        <p:nvSpPr>
          <p:cNvPr id="307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307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8054BF-E7D9-4811-8BA7-A4F1274C423A}" type="slidenum">
              <a:rPr lang="ar-SA" smtClean="0"/>
              <a:pPr/>
              <a:t>24</a:t>
            </a:fld>
            <a:endParaRPr lang="fr-FR" dirty="0" smtClean="0"/>
          </a:p>
        </p:txBody>
      </p:sp>
      <p:sp>
        <p:nvSpPr>
          <p:cNvPr id="3078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2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2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3" grpId="0" build="p" bldLvl="3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(+) remarque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couts en économie sont de 2 sortes :</a:t>
            </a:r>
          </a:p>
          <a:p>
            <a:pPr lvl="1"/>
            <a:r>
              <a:rPr lang="fr-FR" dirty="0" smtClean="0"/>
              <a:t>Les couts effectifs et directrices: c’est ce qui est payé effectivement en contre partie d’un service ou bien</a:t>
            </a:r>
          </a:p>
          <a:p>
            <a:pPr lvl="1"/>
            <a:r>
              <a:rPr lang="fr-FR" dirty="0" smtClean="0"/>
              <a:t>Les couts fictifs ou d’opportunité : ce sont les manques à gagner occasionnés par une décision d’utilisation des ressources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05800" cy="762000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L’effet du revenu national sur l’investissement</a:t>
            </a:r>
            <a:endParaRPr lang="fr-FR" sz="2400" b="1" u="sng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57250"/>
            <a:ext cx="8229600" cy="5334000"/>
          </a:xfrm>
        </p:spPr>
        <p:txBody>
          <a:bodyPr/>
          <a:lstStyle/>
          <a:p>
            <a:pPr eaLnBrk="1" hangingPunct="1"/>
            <a:r>
              <a:rPr lang="fr-FR" sz="2800" dirty="0" smtClean="0">
                <a:solidFill>
                  <a:schemeClr val="accent2"/>
                </a:solidFill>
              </a:rPr>
              <a:t>L’investissement et le revenu national :</a:t>
            </a:r>
          </a:p>
          <a:p>
            <a:pPr lvl="1" eaLnBrk="1" hangingPunct="1"/>
            <a:r>
              <a:rPr lang="fr-FR" sz="2400" dirty="0" smtClean="0"/>
              <a:t>Dans l’analyse présente on a supposé que toute chose est égale par ailleurs. En particulier, on a raisonné pour un revenu national donné.</a:t>
            </a:r>
          </a:p>
          <a:p>
            <a:pPr lvl="1" eaLnBrk="1" hangingPunct="1"/>
            <a:r>
              <a:rPr lang="fr-FR" sz="2400" dirty="0" smtClean="0"/>
              <a:t>Si le revenu national augmente, par exemple, alors la demande va augmenter et les projets d’investissement de même rentabilité vont se multiplier (pour un i donné) :</a:t>
            </a:r>
          </a:p>
          <a:p>
            <a:pPr lvl="1" algn="ctr" eaLnBrk="1" hangingPunct="1">
              <a:buFontTx/>
              <a:buNone/>
            </a:pPr>
            <a:r>
              <a:rPr lang="fr-FR" sz="2400" dirty="0" smtClean="0">
                <a:sym typeface="Symbol" pitchFamily="18" charset="2"/>
              </a:rPr>
              <a:t>Y </a:t>
            </a:r>
            <a:r>
              <a:rPr lang="fr-FR" sz="2400" dirty="0" smtClean="0">
                <a:cs typeface="Times New Roman" pitchFamily="18" charset="0"/>
                <a:sym typeface="Symbol" pitchFamily="18" charset="2"/>
              </a:rPr>
              <a:t>→ </a:t>
            </a:r>
            <a:r>
              <a:rPr lang="fr-FR" sz="2400" dirty="0" smtClean="0">
                <a:sym typeface="Symbol" pitchFamily="18" charset="2"/>
              </a:rPr>
              <a:t>D </a:t>
            </a:r>
            <a:r>
              <a:rPr lang="fr-FR" sz="2400" dirty="0" smtClean="0">
                <a:cs typeface="Times New Roman" pitchFamily="18" charset="0"/>
                <a:sym typeface="Symbol" pitchFamily="18" charset="2"/>
              </a:rPr>
              <a:t>→</a:t>
            </a:r>
            <a:r>
              <a:rPr lang="fr-FR" sz="2400" dirty="0" smtClean="0">
                <a:sym typeface="Symbol" pitchFamily="18" charset="2"/>
              </a:rPr>
              <a:t> I</a:t>
            </a:r>
            <a:endParaRPr lang="fr-FR" sz="2400" dirty="0" smtClean="0"/>
          </a:p>
          <a:p>
            <a:pPr eaLnBrk="1" hangingPunct="1"/>
            <a:r>
              <a:rPr lang="fr-FR" sz="2800" dirty="0" smtClean="0">
                <a:solidFill>
                  <a:schemeClr val="accent2"/>
                </a:solidFill>
              </a:rPr>
              <a:t>Nouvelle composante de l’investissement :</a:t>
            </a:r>
          </a:p>
          <a:p>
            <a:pPr lvl="1" algn="ctr" eaLnBrk="1" hangingPunct="1">
              <a:buFontTx/>
              <a:buNone/>
            </a:pPr>
            <a:r>
              <a:rPr lang="fr-FR" sz="2400" dirty="0" smtClean="0">
                <a:sym typeface="Symbol" pitchFamily="18" charset="2"/>
              </a:rPr>
              <a:t>I = *Y</a:t>
            </a:r>
          </a:p>
          <a:p>
            <a:pPr lvl="1" eaLnBrk="1" hangingPunct="1">
              <a:buFontTx/>
              <a:buNone/>
            </a:pPr>
            <a:r>
              <a:rPr lang="fr-FR" sz="2400" dirty="0" smtClean="0">
                <a:sym typeface="Symbol" pitchFamily="18" charset="2"/>
              </a:rPr>
              <a:t> est « l’accélérateur » de l’investissement.</a:t>
            </a:r>
          </a:p>
          <a:p>
            <a:pPr lvl="1" eaLnBrk="1" hangingPunct="1">
              <a:buFontTx/>
              <a:buNone/>
            </a:pPr>
            <a:r>
              <a:rPr lang="fr-FR" sz="2400" dirty="0" smtClean="0">
                <a:sym typeface="Symbol" pitchFamily="18" charset="2"/>
              </a:rPr>
              <a:t>Condition : les capacités de production sont saturées.</a:t>
            </a:r>
          </a:p>
        </p:txBody>
      </p:sp>
      <p:sp>
        <p:nvSpPr>
          <p:cNvPr id="410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410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706165-C216-4204-A4F1-0A62B40BA0FA}" type="slidenum">
              <a:rPr lang="ar-SA" smtClean="0"/>
              <a:pPr/>
              <a:t>26</a:t>
            </a:fld>
            <a:endParaRPr lang="fr-FR" dirty="0" smtClean="0"/>
          </a:p>
        </p:txBody>
      </p:sp>
      <p:sp>
        <p:nvSpPr>
          <p:cNvPr id="4102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7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7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7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7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7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7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7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37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3" grpId="0" build="p" bldLvl="3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(+) Remarque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L’investissement dépend du taux d’</a:t>
            </a:r>
            <a:r>
              <a:rPr lang="fr-FR" dirty="0" err="1" smtClean="0"/>
              <a:t>intêret</a:t>
            </a:r>
            <a:r>
              <a:rPr lang="fr-FR" dirty="0" smtClean="0"/>
              <a:t> et de plusieurs autres variables </a:t>
            </a:r>
          </a:p>
          <a:p>
            <a:r>
              <a:rPr lang="fr-FR" dirty="0" smtClean="0"/>
              <a:t>Lorsqu’on écrit I=I(i) cela signifie qu’on suppose que toutes autres variables sont constantes, on suppose que seul le taux d’</a:t>
            </a:r>
            <a:r>
              <a:rPr lang="fr-FR" dirty="0" err="1" smtClean="0"/>
              <a:t>intêret</a:t>
            </a:r>
            <a:r>
              <a:rPr lang="fr-FR" dirty="0" smtClean="0"/>
              <a:t> change : on dit que l’investissement est fonction de i toutes choses égales par ailleurs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83058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3600" dirty="0" smtClean="0">
                <a:solidFill>
                  <a:schemeClr val="accent2"/>
                </a:solidFill>
              </a:rPr>
              <a:t>La fonction d’investissement total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57250"/>
            <a:ext cx="8382000" cy="5253038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>
                <a:solidFill>
                  <a:schemeClr val="accent2"/>
                </a:solidFill>
              </a:rPr>
              <a:t>L’investissement total</a:t>
            </a:r>
            <a:r>
              <a:rPr lang="fr-FR" dirty="0" smtClean="0"/>
              <a:t> dans une économie est la somme de :</a:t>
            </a:r>
          </a:p>
          <a:p>
            <a:pPr lvl="1" eaLnBrk="1" hangingPunct="1">
              <a:defRPr/>
            </a:pPr>
            <a:r>
              <a:rPr lang="fr-FR" dirty="0" smtClean="0"/>
              <a:t>L’investissement privé (fonction décroissante de i).</a:t>
            </a:r>
          </a:p>
          <a:p>
            <a:pPr lvl="1" eaLnBrk="1" hangingPunct="1">
              <a:defRPr/>
            </a:pPr>
            <a:r>
              <a:rPr lang="fr-FR" dirty="0" smtClean="0"/>
              <a:t>L’investissement des ménages (fonction décroissante de i)</a:t>
            </a:r>
          </a:p>
          <a:p>
            <a:pPr lvl="1" eaLnBrk="1" hangingPunct="1">
              <a:defRPr/>
            </a:pPr>
            <a:r>
              <a:rPr lang="fr-FR" dirty="0" smtClean="0"/>
              <a:t>L’investissement de l’administration (autonome de i).</a:t>
            </a:r>
          </a:p>
          <a:p>
            <a:pPr lvl="1" eaLnBrk="1" hangingPunct="1">
              <a:defRPr/>
            </a:pPr>
            <a:r>
              <a:rPr lang="fr-FR" dirty="0" smtClean="0"/>
              <a:t>L’investissement lié au revenu national.</a:t>
            </a:r>
          </a:p>
          <a:p>
            <a:pPr eaLnBrk="1" hangingPunct="1">
              <a:defRPr/>
            </a:pPr>
            <a:r>
              <a:rPr lang="fr-FR" dirty="0" smtClean="0">
                <a:solidFill>
                  <a:schemeClr val="accent2"/>
                </a:solidFill>
              </a:rPr>
              <a:t>Fonction d’investissement total :</a:t>
            </a:r>
          </a:p>
          <a:p>
            <a:pPr algn="ctr" eaLnBrk="1" hangingPunct="1">
              <a:buFontTx/>
              <a:buNone/>
              <a:defRPr/>
            </a:pPr>
            <a:r>
              <a:rPr lang="fr-F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 f(</a:t>
            </a:r>
            <a:r>
              <a:rPr lang="fr-F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fr-FR" sz="40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 + g(</a:t>
            </a:r>
            <a:r>
              <a:rPr lang="fr-FR" dirty="0" smtClean="0">
                <a:solidFill>
                  <a:schemeClr val="accent2"/>
                </a:solidFill>
                <a:sym typeface="Symbol" pitchFamily="18" charset="2"/>
              </a:rPr>
              <a:t>Y</a:t>
            </a:r>
            <a:r>
              <a:rPr lang="fr-FR" sz="40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fr-FR" dirty="0" smtClean="0">
                <a:sym typeface="Symbol" pitchFamily="18" charset="2"/>
              </a:rPr>
              <a:t>)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+ I</a:t>
            </a:r>
            <a:r>
              <a:rPr lang="fr-FR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512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512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73862B-5BDE-4E18-8804-2276BFBC0726}" type="slidenum">
              <a:rPr lang="ar-SA" smtClean="0"/>
              <a:pPr/>
              <a:t>28</a:t>
            </a:fld>
            <a:endParaRPr lang="fr-FR" dirty="0" smtClean="0"/>
          </a:p>
        </p:txBody>
      </p:sp>
      <p:sp>
        <p:nvSpPr>
          <p:cNvPr id="512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3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3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3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3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3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3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3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3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3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3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3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3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3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3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507" grpId="0" build="p" bldLvl="3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785938"/>
            <a:ext cx="7772400" cy="1871662"/>
          </a:xfrm>
        </p:spPr>
        <p:txBody>
          <a:bodyPr/>
          <a:lstStyle/>
          <a:p>
            <a:pPr eaLnBrk="1" hangingPunct="1">
              <a:defRPr/>
            </a:pPr>
            <a:r>
              <a:rPr lang="fr-F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production et la fonction de production </a:t>
            </a:r>
          </a:p>
        </p:txBody>
      </p:sp>
      <p:sp>
        <p:nvSpPr>
          <p:cNvPr id="2051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205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E30102-87B2-4711-917B-839166DFD0D4}" type="slidenum">
              <a:rPr lang="ar-SA" smtClean="0"/>
              <a:pPr/>
              <a:t>29</a:t>
            </a:fld>
            <a:endParaRPr lang="fr-FR" dirty="0" smtClean="0"/>
          </a:p>
        </p:txBody>
      </p:sp>
      <p:sp>
        <p:nvSpPr>
          <p:cNvPr id="205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010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4000" dirty="0" smtClean="0">
                <a:solidFill>
                  <a:schemeClr val="accent2"/>
                </a:solidFill>
              </a:rPr>
              <a:t>Les opérations d’investissement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820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400" dirty="0" smtClean="0"/>
              <a:t>L’investissement est une opération économique par laquelle l’entrepreneur, le ménage ou l’administration: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000" dirty="0" smtClean="0">
                <a:solidFill>
                  <a:srgbClr val="FF0000"/>
                </a:solidFill>
              </a:rPr>
              <a:t>Augmente  la capacité de production</a:t>
            </a:r>
            <a:r>
              <a:rPr lang="fr-FR" sz="2000" dirty="0" smtClean="0"/>
              <a:t> (équipements, matériel, machines, outils de travail qui vont servir pendant plusieurs cycles de production).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000" dirty="0" smtClean="0">
                <a:solidFill>
                  <a:srgbClr val="FF0000"/>
                </a:solidFill>
              </a:rPr>
              <a:t>Augmente la consommation future</a:t>
            </a:r>
            <a:r>
              <a:rPr lang="fr-FR" sz="2000" dirty="0" smtClean="0"/>
              <a:t> (Biens durables dont la consommation se déroule sur plusieurs périodes : Biens électroménagers, logements, véhicules de transport, etc.).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000" dirty="0" smtClean="0">
                <a:solidFill>
                  <a:srgbClr val="FF0000"/>
                </a:solidFill>
              </a:rPr>
              <a:t>Augmentation de stock</a:t>
            </a:r>
            <a:r>
              <a:rPr lang="fr-FR" sz="2000" dirty="0" smtClean="0"/>
              <a:t> de produits consommables. </a:t>
            </a:r>
          </a:p>
          <a:p>
            <a:pPr eaLnBrk="1" hangingPunct="1">
              <a:lnSpc>
                <a:spcPct val="80000"/>
              </a:lnSpc>
            </a:pPr>
            <a:r>
              <a:rPr lang="fr-FR" sz="2400" dirty="0" smtClean="0">
                <a:solidFill>
                  <a:srgbClr val="000066"/>
                </a:solidFill>
              </a:rPr>
              <a:t>A l’échelle de l’économie</a:t>
            </a:r>
            <a:r>
              <a:rPr lang="fr-FR" sz="2400" dirty="0" smtClean="0"/>
              <a:t> : l’investissement est constitué de biens nouvellement produits (contre exemples : achats de terrain, d’un bien d’occasion).</a:t>
            </a:r>
          </a:p>
          <a:p>
            <a:pPr eaLnBrk="1" hangingPunct="1">
              <a:lnSpc>
                <a:spcPct val="80000"/>
              </a:lnSpc>
            </a:pPr>
            <a:r>
              <a:rPr lang="fr-FR" sz="2400" dirty="0" smtClean="0">
                <a:solidFill>
                  <a:srgbClr val="000066"/>
                </a:solidFill>
              </a:rPr>
              <a:t>A l’échelle d’un agent</a:t>
            </a:r>
            <a:r>
              <a:rPr lang="fr-FR" sz="2400" dirty="0" smtClean="0"/>
              <a:t> : l’investissement est l’augmentation de son patrimoine.</a:t>
            </a:r>
          </a:p>
          <a:p>
            <a:pPr eaLnBrk="1" hangingPunct="1">
              <a:lnSpc>
                <a:spcPct val="80000"/>
              </a:lnSpc>
            </a:pPr>
            <a:r>
              <a:rPr lang="fr-FR" sz="2400" dirty="0" smtClean="0"/>
              <a:t>En cas d’augmentation de patrimoine par un bien déjà existant (bien d’occasion ou terrain par exemple), il y a </a:t>
            </a:r>
            <a:r>
              <a:rPr lang="fr-FR" sz="2400" dirty="0" smtClean="0">
                <a:solidFill>
                  <a:srgbClr val="FF0000"/>
                </a:solidFill>
              </a:rPr>
              <a:t>un agent qui investit</a:t>
            </a:r>
            <a:r>
              <a:rPr lang="fr-FR" sz="2400" dirty="0" smtClean="0"/>
              <a:t> et </a:t>
            </a:r>
            <a:r>
              <a:rPr lang="fr-FR" sz="2400" dirty="0" smtClean="0">
                <a:solidFill>
                  <a:srgbClr val="FF0000"/>
                </a:solidFill>
              </a:rPr>
              <a:t>un autre qui désinvestit</a:t>
            </a:r>
            <a:r>
              <a:rPr lang="fr-FR" sz="2400" dirty="0" smtClean="0"/>
              <a:t>. Pour l’économie, la capacité de production n’augmente pas. </a:t>
            </a:r>
          </a:p>
        </p:txBody>
      </p:sp>
      <p:sp>
        <p:nvSpPr>
          <p:cNvPr id="410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410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12C1AF-9B62-4A54-9959-48CCA4AD5D73}" type="slidenum">
              <a:rPr lang="ar-SA" smtClean="0"/>
              <a:pPr/>
              <a:t>3</a:t>
            </a:fld>
            <a:endParaRPr lang="fr-FR" dirty="0" smtClean="0"/>
          </a:p>
        </p:txBody>
      </p:sp>
      <p:sp>
        <p:nvSpPr>
          <p:cNvPr id="4102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3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857250"/>
          </a:xfrm>
        </p:spPr>
        <p:txBody>
          <a:bodyPr/>
          <a:lstStyle/>
          <a:p>
            <a:pPr eaLnBrk="1" hangingPunct="1"/>
            <a:r>
              <a:rPr lang="fr-FR" sz="3200" b="1" dirty="0" smtClean="0"/>
              <a:t>La production et les secteurs de production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428750"/>
            <a:ext cx="7772400" cy="4667250"/>
          </a:xfrm>
        </p:spPr>
        <p:txBody>
          <a:bodyPr/>
          <a:lstStyle/>
          <a:p>
            <a:pPr eaLnBrk="1" hangingPunct="1"/>
            <a:r>
              <a:rPr lang="fr-FR" sz="2800" dirty="0" smtClean="0"/>
              <a:t>La production :</a:t>
            </a:r>
          </a:p>
          <a:p>
            <a:pPr lvl="1" eaLnBrk="1" hangingPunct="1"/>
            <a:r>
              <a:rPr lang="fr-FR" sz="2400" dirty="0" smtClean="0"/>
              <a:t>C’est l’activité de transformations de matières et autres produits intermédiaires en produits finis.</a:t>
            </a:r>
          </a:p>
          <a:p>
            <a:pPr lvl="1" eaLnBrk="1" hangingPunct="1"/>
            <a:r>
              <a:rPr lang="fr-FR" sz="2400" dirty="0" smtClean="0"/>
              <a:t>La production est réalisée par l’utilisation de facteurs de production (capital et travail).</a:t>
            </a:r>
          </a:p>
          <a:p>
            <a:pPr eaLnBrk="1" hangingPunct="1"/>
            <a:r>
              <a:rPr lang="fr-FR" sz="2800" dirty="0" smtClean="0"/>
              <a:t>Les secteurs de production sont :</a:t>
            </a:r>
          </a:p>
          <a:p>
            <a:pPr lvl="1" eaLnBrk="1" hangingPunct="1"/>
            <a:r>
              <a:rPr lang="fr-FR" sz="2400" dirty="0" smtClean="0"/>
              <a:t>Le secteur primaire (agriculture, pêche).</a:t>
            </a:r>
          </a:p>
          <a:p>
            <a:pPr lvl="1" eaLnBrk="1" hangingPunct="1"/>
            <a:r>
              <a:rPr lang="fr-FR" sz="2400" dirty="0" smtClean="0"/>
              <a:t>Le secteur secondaire (industrie non manufacturières et industries manufacturières).</a:t>
            </a:r>
          </a:p>
          <a:p>
            <a:pPr lvl="1" eaLnBrk="1" hangingPunct="1"/>
            <a:r>
              <a:rPr lang="fr-FR" sz="2400" dirty="0" smtClean="0"/>
              <a:t>Le secteur tertiaire (services).</a:t>
            </a:r>
          </a:p>
        </p:txBody>
      </p:sp>
      <p:sp>
        <p:nvSpPr>
          <p:cNvPr id="307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307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FF814B-FC07-4AD7-AC15-CFD98CCBEA4F}" type="slidenum">
              <a:rPr lang="ar-SA" smtClean="0"/>
              <a:pPr/>
              <a:t>30</a:t>
            </a:fld>
            <a:endParaRPr lang="fr-FR" dirty="0" smtClean="0"/>
          </a:p>
        </p:txBody>
      </p:sp>
      <p:sp>
        <p:nvSpPr>
          <p:cNvPr id="3078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dirty="0" smtClean="0"/>
              <a:t>La fonction de production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 eaLnBrk="1" hangingPunct="1"/>
            <a:r>
              <a:rPr lang="fr-FR" sz="2800" dirty="0" smtClean="0">
                <a:solidFill>
                  <a:schemeClr val="accent2"/>
                </a:solidFill>
              </a:rPr>
              <a:t>Définition : </a:t>
            </a:r>
            <a:r>
              <a:rPr lang="fr-FR" sz="2800" dirty="0" smtClean="0"/>
              <a:t>C’est la relation entre les facteurs de production et le produit obtenu.</a:t>
            </a:r>
          </a:p>
          <a:p>
            <a:pPr eaLnBrk="1" hangingPunct="1"/>
            <a:endParaRPr lang="fr-FR" sz="2800" dirty="0" smtClean="0"/>
          </a:p>
          <a:p>
            <a:pPr eaLnBrk="1" hangingPunct="1"/>
            <a:r>
              <a:rPr lang="fr-FR" sz="2800" dirty="0" smtClean="0"/>
              <a:t>Un </a:t>
            </a:r>
            <a:r>
              <a:rPr lang="fr-FR" sz="2800" u="sng" dirty="0" smtClean="0"/>
              <a:t>facteur de production</a:t>
            </a:r>
            <a:r>
              <a:rPr lang="fr-FR" sz="2800" dirty="0" smtClean="0"/>
              <a:t> est un moyen de production qui peut être utilisé pendant plusieurs cycles de production.</a:t>
            </a:r>
          </a:p>
          <a:p>
            <a:pPr algn="ctr" eaLnBrk="1" hangingPunct="1">
              <a:buFontTx/>
              <a:buNone/>
            </a:pPr>
            <a:endParaRPr lang="fr-FR" sz="2800" dirty="0" smtClean="0"/>
          </a:p>
          <a:p>
            <a:pPr eaLnBrk="1" hangingPunct="1"/>
            <a:r>
              <a:rPr lang="fr-FR" sz="2800" dirty="0" smtClean="0"/>
              <a:t>La fonction de production décrit les possibilités </a:t>
            </a:r>
            <a:r>
              <a:rPr lang="fr-FR" sz="2800" u="sng" dirty="0" smtClean="0"/>
              <a:t>techniques</a:t>
            </a:r>
            <a:r>
              <a:rPr lang="fr-FR" sz="2800" dirty="0" smtClean="0"/>
              <a:t> de production pour des facteurs de production donnés</a:t>
            </a:r>
          </a:p>
        </p:txBody>
      </p:sp>
      <p:sp>
        <p:nvSpPr>
          <p:cNvPr id="410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410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1FEEE6-56F1-4593-BC21-4FAB6BA7840A}" type="slidenum">
              <a:rPr lang="ar-SA" smtClean="0"/>
              <a:pPr/>
              <a:t>31</a:t>
            </a:fld>
            <a:endParaRPr lang="fr-FR" dirty="0" smtClean="0"/>
          </a:p>
        </p:txBody>
      </p:sp>
      <p:sp>
        <p:nvSpPr>
          <p:cNvPr id="4102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1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1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1" grpId="0" build="p" bldLvl="5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eaLnBrk="1" hangingPunct="1"/>
            <a:r>
              <a:rPr lang="fr-FR" sz="2800" dirty="0" smtClean="0"/>
              <a:t>Expression générale d’une fonction de production</a:t>
            </a:r>
            <a:endParaRPr lang="fr-FR" sz="2800" dirty="0" smtClean="0">
              <a:solidFill>
                <a:srgbClr val="FF0000"/>
              </a:solidFill>
            </a:endParaRP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r-FR" sz="2800" dirty="0" smtClean="0">
                <a:solidFill>
                  <a:schemeClr val="accent2"/>
                </a:solidFill>
              </a:rPr>
              <a:t>Y</a:t>
            </a:r>
            <a:r>
              <a:rPr lang="fr-FR" sz="2800" b="1" dirty="0" smtClean="0"/>
              <a:t> =</a:t>
            </a:r>
            <a:r>
              <a:rPr lang="fr-FR" sz="2800" dirty="0" smtClean="0"/>
              <a:t> f(</a:t>
            </a:r>
            <a:r>
              <a:rPr lang="fr-FR" sz="2800" dirty="0" smtClean="0">
                <a:solidFill>
                  <a:srgbClr val="FF0000"/>
                </a:solidFill>
              </a:rPr>
              <a:t>K</a:t>
            </a:r>
            <a:r>
              <a:rPr lang="fr-FR" sz="2800" dirty="0" smtClean="0"/>
              <a:t>, </a:t>
            </a:r>
            <a:r>
              <a:rPr lang="fr-FR" sz="2800" dirty="0" smtClean="0">
                <a:solidFill>
                  <a:srgbClr val="FF0000"/>
                </a:solidFill>
              </a:rPr>
              <a:t>L</a:t>
            </a:r>
            <a:r>
              <a:rPr lang="fr-FR" sz="2800" dirty="0" smtClean="0"/>
              <a:t>, </a:t>
            </a:r>
            <a:r>
              <a:rPr lang="fr-FR" sz="2800" dirty="0" smtClean="0">
                <a:solidFill>
                  <a:srgbClr val="FF0000"/>
                </a:solidFill>
              </a:rPr>
              <a:t>H</a:t>
            </a:r>
            <a:r>
              <a:rPr lang="fr-FR" sz="2800" dirty="0" smtClean="0"/>
              <a:t>, </a:t>
            </a:r>
            <a:r>
              <a:rPr lang="fr-FR" sz="2800" dirty="0" smtClean="0">
                <a:solidFill>
                  <a:srgbClr val="FF0000"/>
                </a:solidFill>
              </a:rPr>
              <a:t>S</a:t>
            </a:r>
            <a:r>
              <a:rPr lang="fr-FR" sz="2800" dirty="0" smtClean="0"/>
              <a:t>)</a:t>
            </a:r>
          </a:p>
          <a:p>
            <a:pPr eaLnBrk="1" hangingPunct="1"/>
            <a:r>
              <a:rPr lang="fr-FR" sz="2800" dirty="0" smtClean="0">
                <a:solidFill>
                  <a:schemeClr val="accent2"/>
                </a:solidFill>
              </a:rPr>
              <a:t>Y</a:t>
            </a:r>
            <a:r>
              <a:rPr lang="fr-FR" sz="2800" dirty="0" smtClean="0"/>
              <a:t> : La production (entreprise) ou la valeur ajoutée (économie entière).</a:t>
            </a:r>
          </a:p>
          <a:p>
            <a:pPr eaLnBrk="1" hangingPunct="1"/>
            <a:r>
              <a:rPr lang="fr-FR" sz="2800" dirty="0" smtClean="0">
                <a:solidFill>
                  <a:srgbClr val="FF0000"/>
                </a:solidFill>
              </a:rPr>
              <a:t>K</a:t>
            </a:r>
            <a:r>
              <a:rPr lang="fr-FR" sz="2800" dirty="0" smtClean="0"/>
              <a:t> : Stock de capital </a:t>
            </a:r>
            <a:r>
              <a:rPr lang="fr-FR" sz="2800" u="sng" dirty="0" smtClean="0"/>
              <a:t>physique</a:t>
            </a:r>
            <a:r>
              <a:rPr lang="fr-FR" sz="2800" dirty="0" smtClean="0"/>
              <a:t> : équipements, etc. </a:t>
            </a:r>
          </a:p>
          <a:p>
            <a:pPr eaLnBrk="1" hangingPunct="1"/>
            <a:r>
              <a:rPr lang="fr-FR" sz="2800" dirty="0" smtClean="0">
                <a:solidFill>
                  <a:srgbClr val="FF0000"/>
                </a:solidFill>
              </a:rPr>
              <a:t>L</a:t>
            </a:r>
            <a:r>
              <a:rPr lang="fr-FR" sz="2800" dirty="0" smtClean="0"/>
              <a:t> : Emploi, Travail sans qualification : La quantité de travail employé (en heures, journées, en individus, etc..).</a:t>
            </a:r>
          </a:p>
          <a:p>
            <a:pPr eaLnBrk="1" hangingPunct="1"/>
            <a:r>
              <a:rPr lang="fr-FR" sz="2800" dirty="0" smtClean="0">
                <a:solidFill>
                  <a:srgbClr val="FF0000"/>
                </a:solidFill>
              </a:rPr>
              <a:t>H</a:t>
            </a:r>
            <a:r>
              <a:rPr lang="fr-FR" sz="2800" dirty="0" smtClean="0"/>
              <a:t> : Capital </a:t>
            </a:r>
            <a:r>
              <a:rPr lang="fr-FR" sz="2800" u="sng" dirty="0" smtClean="0"/>
              <a:t>humain</a:t>
            </a:r>
            <a:r>
              <a:rPr lang="fr-FR" sz="2800" dirty="0" smtClean="0"/>
              <a:t> : Quantité de travail </a:t>
            </a:r>
            <a:r>
              <a:rPr lang="fr-FR" sz="2800" u="sng" dirty="0" smtClean="0"/>
              <a:t>qualifié</a:t>
            </a:r>
            <a:r>
              <a:rPr lang="fr-FR" sz="2800" dirty="0" smtClean="0"/>
              <a:t> (avec une formation). </a:t>
            </a:r>
          </a:p>
          <a:p>
            <a:pPr eaLnBrk="1" hangingPunct="1"/>
            <a:r>
              <a:rPr lang="fr-FR" sz="2800" dirty="0" smtClean="0">
                <a:solidFill>
                  <a:srgbClr val="FF0000"/>
                </a:solidFill>
              </a:rPr>
              <a:t>S</a:t>
            </a:r>
            <a:r>
              <a:rPr lang="fr-FR" sz="2800" dirty="0" smtClean="0"/>
              <a:t> : Stock de ressources naturelles : terre et sols, etc.</a:t>
            </a:r>
          </a:p>
        </p:txBody>
      </p:sp>
      <p:sp>
        <p:nvSpPr>
          <p:cNvPr id="512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512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B4CC88-8BCC-4D8E-B7CD-345409CCF445}" type="slidenum">
              <a:rPr lang="ar-SA" smtClean="0"/>
              <a:pPr/>
              <a:t>32</a:t>
            </a:fld>
            <a:endParaRPr lang="fr-FR" dirty="0" smtClean="0"/>
          </a:p>
        </p:txBody>
      </p:sp>
      <p:sp>
        <p:nvSpPr>
          <p:cNvPr id="512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2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2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2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2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2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2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5" grpId="0" build="p" bldLvl="5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dirty="0" smtClean="0">
                <a:solidFill>
                  <a:srgbClr val="FF0000"/>
                </a:solidFill>
              </a:rPr>
              <a:t>K </a:t>
            </a:r>
            <a:r>
              <a:rPr lang="fr-FR" dirty="0" smtClean="0"/>
              <a:t>&amp;</a:t>
            </a:r>
            <a:r>
              <a:rPr lang="fr-FR" dirty="0" smtClean="0">
                <a:solidFill>
                  <a:srgbClr val="FF0000"/>
                </a:solidFill>
              </a:rPr>
              <a:t> S</a:t>
            </a:r>
            <a:endParaRPr lang="fr-FR" sz="2800" dirty="0" smtClean="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534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sz="2800" dirty="0" smtClean="0">
                <a:solidFill>
                  <a:srgbClr val="FF0000"/>
                </a:solidFill>
              </a:rPr>
              <a:t>Distinction 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K</a:t>
            </a:r>
            <a:r>
              <a:rPr lang="fr-FR" sz="2400" dirty="0" smtClean="0"/>
              <a:t> : C’est un bien </a:t>
            </a:r>
            <a:r>
              <a:rPr lang="fr-FR" sz="2400" u="sng" dirty="0" smtClean="0"/>
              <a:t>reproductible</a:t>
            </a:r>
            <a:r>
              <a:rPr lang="fr-FR" sz="2400" dirty="0" smtClean="0"/>
              <a:t>. Il est lui même le résultat d’une production. Sa quantité peut augmenter s’il y a une demande.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fr-FR" sz="2400" dirty="0" smtClean="0"/>
              <a:t>    K est accumulé par l’investissement : </a:t>
            </a:r>
            <a:r>
              <a:rPr lang="fr-FR" sz="2000" b="1" dirty="0" smtClean="0">
                <a:solidFill>
                  <a:schemeClr val="accent2"/>
                </a:solidFill>
              </a:rPr>
              <a:t>K</a:t>
            </a:r>
            <a:r>
              <a:rPr lang="fr-FR" sz="2000" b="1" baseline="-25000" dirty="0" smtClean="0">
                <a:solidFill>
                  <a:schemeClr val="accent2"/>
                </a:solidFill>
              </a:rPr>
              <a:t>T</a:t>
            </a:r>
            <a:r>
              <a:rPr lang="fr-FR" sz="2000" b="1" dirty="0" smtClean="0">
                <a:solidFill>
                  <a:schemeClr val="accent2"/>
                </a:solidFill>
              </a:rPr>
              <a:t> = </a:t>
            </a:r>
            <a:r>
              <a:rPr lang="fr-FR" sz="2000" b="1" dirty="0" smtClean="0">
                <a:solidFill>
                  <a:schemeClr val="accent2"/>
                </a:solidFill>
                <a:sym typeface="Symbol" pitchFamily="18" charset="2"/>
              </a:rPr>
              <a:t></a:t>
            </a:r>
            <a:r>
              <a:rPr lang="fr-FR" sz="2000" b="1" baseline="-25000" dirty="0" smtClean="0">
                <a:solidFill>
                  <a:schemeClr val="accent2"/>
                </a:solidFill>
                <a:sym typeface="Symbol" pitchFamily="18" charset="2"/>
              </a:rPr>
              <a:t>t=0,T</a:t>
            </a:r>
            <a:r>
              <a:rPr lang="fr-FR" sz="2000" b="1" dirty="0" smtClean="0">
                <a:solidFill>
                  <a:schemeClr val="accent2"/>
                </a:solidFill>
                <a:sym typeface="Symbol" pitchFamily="18" charset="2"/>
              </a:rPr>
              <a:t> Investissement</a:t>
            </a:r>
            <a:endParaRPr lang="fr-FR" sz="2000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S</a:t>
            </a:r>
            <a:r>
              <a:rPr lang="fr-FR" sz="2400" dirty="0" smtClean="0"/>
              <a:t> : C’est une ressource </a:t>
            </a:r>
            <a:r>
              <a:rPr lang="fr-FR" sz="2400" u="sng" dirty="0" smtClean="0"/>
              <a:t>non</a:t>
            </a:r>
            <a:r>
              <a:rPr lang="fr-FR" sz="2400" dirty="0" smtClean="0"/>
              <a:t> reproductible. 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 </a:t>
            </a:r>
            <a:r>
              <a:rPr lang="fr-FR" sz="2400" dirty="0" smtClean="0">
                <a:sym typeface="Symbol" pitchFamily="18" charset="2"/>
              </a:rPr>
              <a:t>en quantités limitées. Pas d’augmentation rapide des ressources naturelles. </a:t>
            </a:r>
            <a:endParaRPr lang="fr-FR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fr-FR" sz="2800" dirty="0" smtClean="0">
                <a:solidFill>
                  <a:srgbClr val="FF0000"/>
                </a:solidFill>
              </a:rPr>
              <a:t>Implications :</a:t>
            </a:r>
            <a:r>
              <a:rPr lang="fr-FR" sz="2800" dirty="0" smtClean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sz="2400" dirty="0" smtClean="0"/>
              <a:t>La formation des prix du FP : La concurrence est possible pour </a:t>
            </a:r>
            <a:r>
              <a:rPr lang="fr-FR" sz="2400" dirty="0" smtClean="0">
                <a:solidFill>
                  <a:schemeClr val="accent2"/>
                </a:solidFill>
              </a:rPr>
              <a:t>K</a:t>
            </a:r>
            <a:r>
              <a:rPr lang="fr-FR" sz="2400" dirty="0" smtClean="0"/>
              <a:t>, mais pas pour </a:t>
            </a:r>
            <a:r>
              <a:rPr lang="fr-FR" sz="2400" dirty="0" smtClean="0">
                <a:solidFill>
                  <a:schemeClr val="accent2"/>
                </a:solidFill>
              </a:rPr>
              <a:t>S</a:t>
            </a:r>
            <a:r>
              <a:rPr lang="fr-FR" sz="2400" dirty="0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sz="2400" dirty="0" smtClean="0"/>
              <a:t>L’appropriation : Le marché pour </a:t>
            </a:r>
            <a:r>
              <a:rPr lang="fr-FR" sz="2400" dirty="0" smtClean="0">
                <a:solidFill>
                  <a:schemeClr val="accent2"/>
                </a:solidFill>
              </a:rPr>
              <a:t>K</a:t>
            </a:r>
            <a:r>
              <a:rPr lang="fr-FR" sz="2400" dirty="0" smtClean="0"/>
              <a:t> et le social et le politique pour </a:t>
            </a:r>
            <a:r>
              <a:rPr lang="fr-FR" sz="2400" dirty="0" smtClean="0">
                <a:solidFill>
                  <a:schemeClr val="accent2"/>
                </a:solidFill>
              </a:rPr>
              <a:t>S</a:t>
            </a:r>
            <a:r>
              <a:rPr lang="fr-FR" sz="2400" dirty="0" smtClean="0"/>
              <a:t>.</a:t>
            </a:r>
          </a:p>
        </p:txBody>
      </p:sp>
      <p:sp>
        <p:nvSpPr>
          <p:cNvPr id="614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614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433A06-2638-4A13-AA17-3CA6C0FAEFB3}" type="slidenum">
              <a:rPr lang="ar-SA" smtClean="0"/>
              <a:pPr/>
              <a:t>33</a:t>
            </a:fld>
            <a:endParaRPr lang="fr-FR" dirty="0" smtClean="0"/>
          </a:p>
        </p:txBody>
      </p:sp>
      <p:sp>
        <p:nvSpPr>
          <p:cNvPr id="615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3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3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3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3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3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3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9" grpId="0" build="p" bldLvl="5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dirty="0" smtClean="0">
                <a:solidFill>
                  <a:srgbClr val="FF0000"/>
                </a:solidFill>
              </a:rPr>
              <a:t>L </a:t>
            </a:r>
            <a:r>
              <a:rPr lang="fr-FR" dirty="0" smtClean="0"/>
              <a:t>&amp;</a:t>
            </a:r>
            <a:r>
              <a:rPr lang="fr-FR" dirty="0" smtClean="0">
                <a:solidFill>
                  <a:srgbClr val="FF0000"/>
                </a:solidFill>
              </a:rPr>
              <a:t> H</a:t>
            </a:r>
            <a:endParaRPr lang="fr-FR" sz="2800" dirty="0" smtClean="0"/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dirty="0" smtClean="0">
                <a:solidFill>
                  <a:srgbClr val="FF0000"/>
                </a:solidFill>
              </a:rPr>
              <a:t>Distinction :</a:t>
            </a:r>
          </a:p>
          <a:p>
            <a:pPr lvl="1" eaLnBrk="1" hangingPunct="1">
              <a:lnSpc>
                <a:spcPct val="90000"/>
              </a:lnSpc>
            </a:pPr>
            <a:r>
              <a:rPr lang="fr-FR" dirty="0" smtClean="0">
                <a:solidFill>
                  <a:srgbClr val="FF0000"/>
                </a:solidFill>
              </a:rPr>
              <a:t>L</a:t>
            </a:r>
            <a:r>
              <a:rPr lang="fr-FR" dirty="0" smtClean="0"/>
              <a:t> : Main d’œuvre </a:t>
            </a:r>
            <a:r>
              <a:rPr lang="fr-FR" u="sng" dirty="0" smtClean="0"/>
              <a:t>ordinaire</a:t>
            </a:r>
            <a:r>
              <a:rPr lang="fr-FR" dirty="0" smtClean="0"/>
              <a:t>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fr-FR" dirty="0" smtClean="0"/>
              <a:t>    Force humaine physique.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fr-FR" dirty="0" smtClean="0"/>
              <a:t>    Capacité d’exécution de tâches.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fr-FR" dirty="0" smtClean="0"/>
              <a:t>    Sans savoir-faire préalable. </a:t>
            </a:r>
          </a:p>
          <a:p>
            <a:pPr lvl="1" eaLnBrk="1" hangingPunct="1">
              <a:lnSpc>
                <a:spcPct val="90000"/>
              </a:lnSpc>
            </a:pPr>
            <a:r>
              <a:rPr lang="fr-FR" dirty="0" smtClean="0">
                <a:solidFill>
                  <a:srgbClr val="FF0000"/>
                </a:solidFill>
              </a:rPr>
              <a:t>H</a:t>
            </a:r>
            <a:r>
              <a:rPr lang="fr-FR" dirty="0" smtClean="0"/>
              <a:t> : Main d’œuvre </a:t>
            </a:r>
            <a:r>
              <a:rPr lang="fr-FR" u="sng" dirty="0" smtClean="0"/>
              <a:t>qualifiée</a:t>
            </a:r>
            <a:r>
              <a:rPr lang="fr-FR" dirty="0" smtClean="0"/>
              <a:t>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fr-FR" dirty="0" smtClean="0"/>
              <a:t>    A nécessité une </a:t>
            </a:r>
            <a:r>
              <a:rPr lang="fr-FR" u="sng" dirty="0" smtClean="0">
                <a:solidFill>
                  <a:schemeClr val="accent2"/>
                </a:solidFill>
              </a:rPr>
              <a:t>dépense de formation</a:t>
            </a:r>
            <a:r>
              <a:rPr lang="fr-FR" dirty="0" smtClean="0"/>
              <a:t> avant d’être employée.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fr-FR" dirty="0" smtClean="0"/>
              <a:t>    On parle </a:t>
            </a:r>
            <a:r>
              <a:rPr lang="fr-FR" dirty="0" smtClean="0">
                <a:solidFill>
                  <a:schemeClr val="accent2"/>
                </a:solidFill>
              </a:rPr>
              <a:t>d’investissement dans le capital humain</a:t>
            </a:r>
            <a:r>
              <a:rPr lang="fr-FR" dirty="0" smtClean="0"/>
              <a:t>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fr-FR" dirty="0" smtClean="0"/>
              <a:t>    Plus proche du « capital » que du « travail ».</a:t>
            </a:r>
            <a:r>
              <a:rPr lang="fr-FR" dirty="0" smtClean="0">
                <a:sym typeface="Symbol" pitchFamily="18" charset="2"/>
              </a:rPr>
              <a:t> </a:t>
            </a:r>
            <a:endParaRPr lang="fr-FR" dirty="0" smtClean="0"/>
          </a:p>
        </p:txBody>
      </p:sp>
      <p:sp>
        <p:nvSpPr>
          <p:cNvPr id="717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717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F9E2FD-7103-42A0-B2DC-A957056F309A}" type="slidenum">
              <a:rPr lang="ar-SA" smtClean="0"/>
              <a:pPr/>
              <a:t>34</a:t>
            </a:fld>
            <a:endParaRPr lang="fr-FR" dirty="0" smtClean="0"/>
          </a:p>
        </p:txBody>
      </p:sp>
      <p:sp>
        <p:nvSpPr>
          <p:cNvPr id="7174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4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4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4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4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4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4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 bldLvl="5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/>
            <a:r>
              <a:rPr lang="fr-FR" sz="2800" dirty="0" smtClean="0"/>
              <a:t>Formulation simplifiée</a:t>
            </a:r>
            <a:endParaRPr lang="fr-FR" sz="2800" dirty="0" smtClean="0">
              <a:solidFill>
                <a:srgbClr val="FF0000"/>
              </a:solidFill>
            </a:endParaRP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fr-FR" dirty="0" smtClean="0">
              <a:solidFill>
                <a:schemeClr val="accent2"/>
              </a:solidFill>
            </a:endParaRPr>
          </a:p>
          <a:p>
            <a:pPr algn="ctr" eaLnBrk="1" hangingPunct="1">
              <a:buFontTx/>
              <a:buNone/>
            </a:pPr>
            <a:r>
              <a:rPr lang="fr-FR" dirty="0" smtClean="0">
                <a:solidFill>
                  <a:schemeClr val="accent2"/>
                </a:solidFill>
              </a:rPr>
              <a:t>Y</a:t>
            </a:r>
            <a:r>
              <a:rPr lang="fr-FR" b="1" dirty="0" smtClean="0"/>
              <a:t> =</a:t>
            </a:r>
            <a:r>
              <a:rPr lang="fr-FR" dirty="0" smtClean="0"/>
              <a:t> f(</a:t>
            </a:r>
            <a:r>
              <a:rPr lang="fr-FR" dirty="0" smtClean="0">
                <a:solidFill>
                  <a:srgbClr val="FF0000"/>
                </a:solidFill>
              </a:rPr>
              <a:t>K</a:t>
            </a:r>
            <a:r>
              <a:rPr lang="fr-FR" dirty="0" smtClean="0"/>
              <a:t>, </a:t>
            </a:r>
            <a:r>
              <a:rPr lang="fr-FR" dirty="0" smtClean="0">
                <a:solidFill>
                  <a:srgbClr val="FF0000"/>
                </a:solidFill>
              </a:rPr>
              <a:t>L</a:t>
            </a:r>
            <a:r>
              <a:rPr lang="fr-FR" dirty="0" smtClean="0"/>
              <a:t>)</a:t>
            </a:r>
          </a:p>
          <a:p>
            <a:pPr algn="ctr" eaLnBrk="1" hangingPunct="1">
              <a:buFontTx/>
              <a:buNone/>
            </a:pPr>
            <a:endParaRPr lang="fr-FR" dirty="0" smtClean="0"/>
          </a:p>
          <a:p>
            <a:pPr eaLnBrk="1" hangingPunct="1"/>
            <a:r>
              <a:rPr lang="fr-FR" dirty="0" smtClean="0"/>
              <a:t>La fonction de production à deux facteurs est plus facile pour l’enseignement, pour la représentation graphique, etc.</a:t>
            </a:r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/>
              <a:t>Y = f(K,L) signifie pour </a:t>
            </a:r>
            <a:r>
              <a:rPr lang="fr-FR" dirty="0" smtClean="0">
                <a:solidFill>
                  <a:srgbClr val="FF0000"/>
                </a:solidFill>
              </a:rPr>
              <a:t>H</a:t>
            </a:r>
            <a:r>
              <a:rPr lang="fr-FR" dirty="0" smtClean="0"/>
              <a:t> et </a:t>
            </a:r>
            <a:r>
              <a:rPr lang="fr-FR" dirty="0" smtClean="0">
                <a:solidFill>
                  <a:srgbClr val="FF0000"/>
                </a:solidFill>
              </a:rPr>
              <a:t>S</a:t>
            </a:r>
            <a:r>
              <a:rPr lang="fr-FR" dirty="0" smtClean="0"/>
              <a:t> </a:t>
            </a:r>
            <a:r>
              <a:rPr lang="fr-FR" u="sng" dirty="0" smtClean="0"/>
              <a:t>donnés</a:t>
            </a:r>
            <a:r>
              <a:rPr lang="fr-FR" dirty="0" smtClean="0"/>
              <a:t>.</a:t>
            </a:r>
          </a:p>
        </p:txBody>
      </p:sp>
      <p:sp>
        <p:nvSpPr>
          <p:cNvPr id="819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819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E80B48-DA01-487E-A5BC-0B0A58688862}" type="slidenum">
              <a:rPr lang="ar-SA" smtClean="0"/>
              <a:pPr/>
              <a:t>35</a:t>
            </a:fld>
            <a:endParaRPr lang="fr-FR" dirty="0" smtClean="0"/>
          </a:p>
        </p:txBody>
      </p:sp>
      <p:sp>
        <p:nvSpPr>
          <p:cNvPr id="8198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5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5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7" grpId="0" build="p" bldLvl="5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fr-FR" sz="2800" dirty="0" smtClean="0"/>
              <a:t>Hypothèses générales sur la fonction de production</a:t>
            </a:r>
            <a:endParaRPr lang="fr-FR" sz="2800" dirty="0" smtClean="0">
              <a:solidFill>
                <a:srgbClr val="FF0000"/>
              </a:solidFill>
            </a:endParaRP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82000" cy="5105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r-FR" dirty="0" smtClean="0">
                <a:solidFill>
                  <a:schemeClr val="accent2"/>
                </a:solidFill>
              </a:rPr>
              <a:t>Y</a:t>
            </a:r>
            <a:r>
              <a:rPr lang="fr-FR" b="1" dirty="0" smtClean="0"/>
              <a:t> =</a:t>
            </a:r>
            <a:r>
              <a:rPr lang="fr-FR" dirty="0" smtClean="0"/>
              <a:t> f(</a:t>
            </a:r>
            <a:r>
              <a:rPr lang="fr-FR" dirty="0" smtClean="0">
                <a:solidFill>
                  <a:srgbClr val="FF0000"/>
                </a:solidFill>
              </a:rPr>
              <a:t>K</a:t>
            </a:r>
            <a:r>
              <a:rPr lang="fr-FR" dirty="0" smtClean="0"/>
              <a:t>, </a:t>
            </a:r>
            <a:r>
              <a:rPr lang="fr-FR" dirty="0" smtClean="0">
                <a:solidFill>
                  <a:srgbClr val="FF0000"/>
                </a:solidFill>
              </a:rPr>
              <a:t>L</a:t>
            </a:r>
            <a:r>
              <a:rPr lang="fr-FR" dirty="0" smtClean="0"/>
              <a:t>)</a:t>
            </a:r>
            <a:endParaRPr lang="fr-FR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fr-FR" dirty="0" smtClean="0"/>
              <a:t>Toute combinaison K et L positive fournit une production positive.</a:t>
            </a:r>
          </a:p>
          <a:p>
            <a:pPr eaLnBrk="1" hangingPunct="1"/>
            <a:r>
              <a:rPr lang="fr-FR" dirty="0" smtClean="0">
                <a:solidFill>
                  <a:schemeClr val="accent2"/>
                </a:solidFill>
              </a:rPr>
              <a:t>f </a:t>
            </a:r>
            <a:r>
              <a:rPr lang="fr-FR" dirty="0" smtClean="0"/>
              <a:t>: fonction définie et continue pour tout :</a:t>
            </a:r>
          </a:p>
          <a:p>
            <a:pPr algn="ctr" eaLnBrk="1" hangingPunct="1">
              <a:buFontTx/>
              <a:buNone/>
            </a:pPr>
            <a:r>
              <a:rPr lang="fr-FR" dirty="0" smtClean="0">
                <a:solidFill>
                  <a:srgbClr val="FF0000"/>
                </a:solidFill>
              </a:rPr>
              <a:t>K </a:t>
            </a:r>
            <a:r>
              <a:rPr lang="fr-FR" dirty="0" smtClean="0"/>
              <a:t>&gt; </a:t>
            </a:r>
            <a:r>
              <a:rPr lang="fr-FR" dirty="0" smtClean="0">
                <a:solidFill>
                  <a:srgbClr val="FF0000"/>
                </a:solidFill>
              </a:rPr>
              <a:t>0     </a:t>
            </a:r>
            <a:r>
              <a:rPr lang="fr-FR" dirty="0" smtClean="0"/>
              <a:t>&amp;    </a:t>
            </a:r>
            <a:r>
              <a:rPr lang="fr-FR" dirty="0" smtClean="0">
                <a:solidFill>
                  <a:srgbClr val="FF0000"/>
                </a:solidFill>
              </a:rPr>
              <a:t>L</a:t>
            </a:r>
            <a:r>
              <a:rPr lang="fr-FR" dirty="0" smtClean="0"/>
              <a:t> &gt; </a:t>
            </a:r>
            <a:r>
              <a:rPr lang="fr-FR" dirty="0" smtClean="0">
                <a:solidFill>
                  <a:srgbClr val="FF0000"/>
                </a:solidFill>
              </a:rPr>
              <a:t>0</a:t>
            </a:r>
          </a:p>
          <a:p>
            <a:pPr algn="ctr" eaLnBrk="1" hangingPunct="1">
              <a:buFontTx/>
              <a:buNone/>
            </a:pPr>
            <a:endParaRPr lang="fr-FR" dirty="0" smtClean="0"/>
          </a:p>
          <a:p>
            <a:pPr eaLnBrk="1" hangingPunct="1"/>
            <a:endParaRPr lang="fr-FR" dirty="0" smtClean="0"/>
          </a:p>
          <a:p>
            <a:pPr eaLnBrk="1" hangingPunct="1">
              <a:buFontTx/>
              <a:buNone/>
            </a:pPr>
            <a:endParaRPr lang="fr-FR" dirty="0" smtClean="0">
              <a:cs typeface="Times New Roman" pitchFamily="18" charset="0"/>
            </a:endParaRPr>
          </a:p>
        </p:txBody>
      </p:sp>
      <p:sp>
        <p:nvSpPr>
          <p:cNvPr id="553988" name="Line 4"/>
          <p:cNvSpPr>
            <a:spLocks noChangeShapeType="1"/>
          </p:cNvSpPr>
          <p:nvPr/>
        </p:nvSpPr>
        <p:spPr bwMode="auto">
          <a:xfrm>
            <a:off x="3124200" y="57150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3989" name="Line 5"/>
          <p:cNvSpPr>
            <a:spLocks noChangeShapeType="1"/>
          </p:cNvSpPr>
          <p:nvPr/>
        </p:nvSpPr>
        <p:spPr bwMode="auto">
          <a:xfrm>
            <a:off x="4495800" y="4267200"/>
            <a:ext cx="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3990" name="Text Box 6"/>
          <p:cNvSpPr txBox="1">
            <a:spLocks noChangeArrowheads="1"/>
          </p:cNvSpPr>
          <p:nvPr/>
        </p:nvSpPr>
        <p:spPr bwMode="auto">
          <a:xfrm>
            <a:off x="7315200" y="55626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</a:p>
        </p:txBody>
      </p:sp>
      <p:sp>
        <p:nvSpPr>
          <p:cNvPr id="553992" name="Text Box 8"/>
          <p:cNvSpPr txBox="1">
            <a:spLocks noChangeArrowheads="1"/>
          </p:cNvSpPr>
          <p:nvPr/>
        </p:nvSpPr>
        <p:spPr bwMode="auto">
          <a:xfrm>
            <a:off x="3886200" y="40386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</a:t>
            </a:r>
          </a:p>
        </p:txBody>
      </p:sp>
      <p:sp>
        <p:nvSpPr>
          <p:cNvPr id="9224" name="AutoShape 9"/>
          <p:cNvSpPr>
            <a:spLocks noChangeArrowheads="1"/>
          </p:cNvSpPr>
          <p:nvPr/>
        </p:nvSpPr>
        <p:spPr bwMode="auto">
          <a:xfrm>
            <a:off x="6781800" y="3429000"/>
            <a:ext cx="1981200" cy="1371600"/>
          </a:xfrm>
          <a:prstGeom prst="wedgeRoundRectCallout">
            <a:avLst>
              <a:gd name="adj1" fmla="val -91829"/>
              <a:gd name="adj2" fmla="val 50347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dirty="0">
                <a:solidFill>
                  <a:schemeClr val="accent2"/>
                </a:solidFill>
              </a:rPr>
              <a:t>Y est positif pour tout K et L de ce quadrant</a:t>
            </a:r>
          </a:p>
        </p:txBody>
      </p:sp>
      <p:sp>
        <p:nvSpPr>
          <p:cNvPr id="9225" name="Espace réservé de la date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9226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73000B-1956-47D2-B8B0-1F20FCD380D8}" type="slidenum">
              <a:rPr lang="ar-SA" smtClean="0"/>
              <a:pPr/>
              <a:t>36</a:t>
            </a:fld>
            <a:endParaRPr lang="fr-FR" dirty="0" smtClean="0"/>
          </a:p>
        </p:txBody>
      </p:sp>
      <p:sp>
        <p:nvSpPr>
          <p:cNvPr id="9227" name="Espace réservé du pied de page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7" grpId="0" build="p" bldLvl="5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(+) interprétation du graphe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a différents niveaux de production positives </a:t>
            </a:r>
            <a:r>
              <a:rPr lang="fr-FR" dirty="0" err="1" smtClean="0"/>
              <a:t>câd</a:t>
            </a:r>
            <a:r>
              <a:rPr lang="fr-FR" dirty="0" smtClean="0"/>
              <a:t> que si on utilise une quantité positive de L , on obtient un production positive cela signifie que toute augmentation de l’un des facteurs ou des deux à la fois permet une amélioration de production si l’autre ne diminue pas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3200" dirty="0" smtClean="0"/>
              <a:t>Technologie</a:t>
            </a:r>
            <a:endParaRPr lang="fr-FR" sz="3200" dirty="0" smtClean="0">
              <a:solidFill>
                <a:schemeClr val="accent2"/>
              </a:solidFill>
            </a:endParaRP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257800"/>
          </a:xfrm>
        </p:spPr>
        <p:txBody>
          <a:bodyPr/>
          <a:lstStyle/>
          <a:p>
            <a:pPr eaLnBrk="1" hangingPunct="1"/>
            <a:r>
              <a:rPr lang="fr-FR" dirty="0" smtClean="0">
                <a:solidFill>
                  <a:srgbClr val="000099"/>
                </a:solidFill>
                <a:cs typeface="Times New Roman" pitchFamily="18" charset="0"/>
              </a:rPr>
              <a:t>Soit :</a:t>
            </a:r>
          </a:p>
          <a:p>
            <a:pPr lvl="1" eaLnBrk="1" hangingPunct="1"/>
            <a:r>
              <a:rPr lang="fr-FR" sz="3200" dirty="0" smtClean="0">
                <a:cs typeface="Times New Roman" pitchFamily="18" charset="0"/>
              </a:rPr>
              <a:t>Fonction de production : Y = f(K,L)</a:t>
            </a:r>
          </a:p>
          <a:p>
            <a:pPr lvl="1" eaLnBrk="1" hangingPunct="1"/>
            <a:r>
              <a:rPr lang="fr-FR" sz="3200" dirty="0" smtClean="0">
                <a:cs typeface="Times New Roman" pitchFamily="18" charset="0"/>
              </a:rPr>
              <a:t>Un niveau de production donné Y</a:t>
            </a:r>
          </a:p>
          <a:p>
            <a:pPr lvl="1" eaLnBrk="1" hangingPunct="1"/>
            <a:r>
              <a:rPr lang="fr-FR" sz="3200" dirty="0" smtClean="0">
                <a:cs typeface="Times New Roman" pitchFamily="18" charset="0"/>
              </a:rPr>
              <a:t>Les quantités K et L utilisées pour produire Y.</a:t>
            </a:r>
          </a:p>
          <a:p>
            <a:pPr lvl="1" eaLnBrk="1" hangingPunct="1"/>
            <a:endParaRPr lang="fr-FR" sz="3200" dirty="0" smtClean="0">
              <a:cs typeface="Times New Roman" pitchFamily="18" charset="0"/>
            </a:endParaRPr>
          </a:p>
          <a:p>
            <a:pPr eaLnBrk="1" hangingPunct="1"/>
            <a:r>
              <a:rPr lang="fr-FR" dirty="0" smtClean="0">
                <a:solidFill>
                  <a:srgbClr val="000099"/>
                </a:solidFill>
                <a:cs typeface="Times New Roman" pitchFamily="18" charset="0"/>
              </a:rPr>
              <a:t>Définition :</a:t>
            </a:r>
            <a:r>
              <a:rPr lang="fr-FR" dirty="0" smtClean="0">
                <a:cs typeface="Times New Roman" pitchFamily="18" charset="0"/>
              </a:rPr>
              <a:t> On appelle </a:t>
            </a:r>
            <a:r>
              <a:rPr lang="fr-FR" dirty="0" smtClean="0">
                <a:solidFill>
                  <a:srgbClr val="FF0000"/>
                </a:solidFill>
                <a:cs typeface="Times New Roman" pitchFamily="18" charset="0"/>
              </a:rPr>
              <a:t>technologie</a:t>
            </a:r>
            <a:r>
              <a:rPr lang="fr-FR" dirty="0" smtClean="0">
                <a:cs typeface="Times New Roman" pitchFamily="18" charset="0"/>
              </a:rPr>
              <a:t> ou une </a:t>
            </a:r>
            <a:r>
              <a:rPr lang="fr-FR" dirty="0" smtClean="0">
                <a:solidFill>
                  <a:srgbClr val="FF0000"/>
                </a:solidFill>
                <a:cs typeface="Times New Roman" pitchFamily="18" charset="0"/>
              </a:rPr>
              <a:t>combinaison technologique</a:t>
            </a:r>
            <a:r>
              <a:rPr lang="fr-FR" dirty="0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fr-FR" dirty="0" smtClean="0">
                <a:cs typeface="Times New Roman" pitchFamily="18" charset="0"/>
              </a:rPr>
              <a:t>le couple</a:t>
            </a:r>
            <a:r>
              <a:rPr lang="fr-FR" dirty="0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fr-FR" dirty="0" smtClean="0">
                <a:solidFill>
                  <a:srgbClr val="FF0000"/>
                </a:solidFill>
                <a:cs typeface="Times New Roman" pitchFamily="18" charset="0"/>
              </a:rPr>
              <a:t>(K, L) </a:t>
            </a:r>
            <a:r>
              <a:rPr lang="fr-FR" dirty="0" smtClean="0">
                <a:cs typeface="Times New Roman" pitchFamily="18" charset="0"/>
              </a:rPr>
              <a:t>qui a permis de produire</a:t>
            </a:r>
            <a:r>
              <a:rPr lang="fr-FR" dirty="0" smtClean="0">
                <a:solidFill>
                  <a:srgbClr val="FF0000"/>
                </a:solidFill>
                <a:cs typeface="Times New Roman" pitchFamily="18" charset="0"/>
              </a:rPr>
              <a:t>  Y</a:t>
            </a:r>
          </a:p>
        </p:txBody>
      </p:sp>
      <p:sp>
        <p:nvSpPr>
          <p:cNvPr id="1024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1024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794D14-A3A1-4CF0-BD38-21215330DADB}" type="slidenum">
              <a:rPr lang="ar-SA" smtClean="0"/>
              <a:pPr/>
              <a:t>38</a:t>
            </a:fld>
            <a:endParaRPr lang="fr-FR" dirty="0" smtClean="0"/>
          </a:p>
        </p:txBody>
      </p:sp>
      <p:sp>
        <p:nvSpPr>
          <p:cNvPr id="1024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59" grpId="0" build="p" bldLvl="5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(+)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Y  signifie que y est une donnée</a:t>
            </a:r>
          </a:p>
          <a:p>
            <a:r>
              <a:rPr lang="fr-FR" dirty="0" smtClean="0"/>
              <a:t>En fixant y l’équation a </a:t>
            </a:r>
            <a:r>
              <a:rPr lang="fr-FR" dirty="0" smtClean="0"/>
              <a:t>désormais </a:t>
            </a:r>
            <a:r>
              <a:rPr lang="fr-FR" dirty="0" smtClean="0"/>
              <a:t>2 variables  seulement on peut donc choisir une valeur pour l’une des </a:t>
            </a:r>
            <a:r>
              <a:rPr lang="fr-FR" dirty="0" smtClean="0"/>
              <a:t>variables </a:t>
            </a:r>
            <a:r>
              <a:rPr lang="fr-FR" dirty="0" smtClean="0"/>
              <a:t>et calcule la valeur de l’autre  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785786" y="1714488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152400"/>
            <a:ext cx="84582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3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composition de l’investissement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57250"/>
            <a:ext cx="8610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800" dirty="0" smtClean="0">
                <a:solidFill>
                  <a:srgbClr val="FF0000"/>
                </a:solidFill>
              </a:rPr>
              <a:t>L’investissement de remplacement :</a:t>
            </a:r>
            <a:r>
              <a:rPr lang="fr-FR" sz="2800" dirty="0" smtClean="0"/>
              <a:t> Il est destiné à remplacer la partie du patrimoine dévalorisée par l’</a:t>
            </a:r>
            <a:r>
              <a:rPr lang="fr-FR" sz="2800" dirty="0" smtClean="0">
                <a:solidFill>
                  <a:schemeClr val="accent2"/>
                </a:solidFill>
              </a:rPr>
              <a:t>usure</a:t>
            </a:r>
            <a:r>
              <a:rPr lang="fr-FR" sz="2800" dirty="0" smtClean="0"/>
              <a:t> (destruction par l’usage) ou par l’</a:t>
            </a:r>
            <a:r>
              <a:rPr lang="fr-FR" sz="2800" dirty="0" smtClean="0">
                <a:solidFill>
                  <a:schemeClr val="accent2"/>
                </a:solidFill>
              </a:rPr>
              <a:t>obsolescence</a:t>
            </a:r>
            <a:r>
              <a:rPr lang="fr-FR" sz="2800" dirty="0" smtClean="0"/>
              <a:t> (vieillissement technique). L’</a:t>
            </a:r>
            <a:r>
              <a:rPr lang="fr-FR" sz="2800" dirty="0" smtClean="0">
                <a:solidFill>
                  <a:schemeClr val="accent2"/>
                </a:solidFill>
              </a:rPr>
              <a:t>amortissement</a:t>
            </a:r>
            <a:r>
              <a:rPr lang="fr-FR" sz="2800" dirty="0" smtClean="0"/>
              <a:t> est la partie du patrimoine qui sera remplacé suite à l’usure ou au vieillissement technique.</a:t>
            </a:r>
          </a:p>
          <a:p>
            <a:pPr eaLnBrk="1" hangingPunct="1">
              <a:lnSpc>
                <a:spcPct val="80000"/>
              </a:lnSpc>
            </a:pPr>
            <a:r>
              <a:rPr lang="fr-FR" sz="2800" dirty="0" smtClean="0">
                <a:solidFill>
                  <a:srgbClr val="FF0000"/>
                </a:solidFill>
              </a:rPr>
              <a:t>L’investissement de capacité ou de productivité </a:t>
            </a:r>
            <a:r>
              <a:rPr lang="fr-FR" sz="28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400" dirty="0" smtClean="0">
                <a:solidFill>
                  <a:schemeClr val="accent2"/>
                </a:solidFill>
              </a:rPr>
              <a:t>L’investissement de capacité : </a:t>
            </a:r>
            <a:r>
              <a:rPr lang="fr-FR" sz="2400" dirty="0" smtClean="0">
                <a:solidFill>
                  <a:schemeClr val="tx2"/>
                </a:solidFill>
              </a:rPr>
              <a:t>Il vise à augmenter la capacité de production. Il s’accompagne par une augmentation de l’emploi.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400" dirty="0" smtClean="0">
                <a:solidFill>
                  <a:schemeClr val="accent2"/>
                </a:solidFill>
              </a:rPr>
              <a:t>L’investissement de productivité : </a:t>
            </a:r>
            <a:r>
              <a:rPr lang="fr-FR" sz="2400" dirty="0" smtClean="0">
                <a:solidFill>
                  <a:schemeClr val="tx2"/>
                </a:solidFill>
              </a:rPr>
              <a:t>Il vise à diminuer les coûts de production et à augmenter </a:t>
            </a:r>
            <a:r>
              <a:rPr lang="fr-FR" sz="2400" u="sng" dirty="0" smtClean="0">
                <a:solidFill>
                  <a:schemeClr val="tx2"/>
                </a:solidFill>
              </a:rPr>
              <a:t>la compétitivité</a:t>
            </a:r>
            <a:r>
              <a:rPr lang="fr-FR" sz="2400" dirty="0" smtClean="0">
                <a:solidFill>
                  <a:schemeClr val="tx2"/>
                </a:solidFill>
              </a:rPr>
              <a:t>. Il peut se traduire en une première étape par une réduction d’emploi. A plus long terme, de nouvelles créations d’emploi interviennent (fabrication des biens d’investissement, nouveaux marchés grâce à la compétitivité, etc.).</a:t>
            </a:r>
          </a:p>
        </p:txBody>
      </p:sp>
      <p:sp>
        <p:nvSpPr>
          <p:cNvPr id="512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512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4C6749-EB32-4F15-9798-366A9498FDED}" type="slidenum">
              <a:rPr lang="ar-SA" smtClean="0"/>
              <a:pPr/>
              <a:t>4</a:t>
            </a:fld>
            <a:endParaRPr lang="fr-FR" dirty="0" smtClean="0"/>
          </a:p>
        </p:txBody>
      </p:sp>
      <p:sp>
        <p:nvSpPr>
          <p:cNvPr id="512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5" grpId="0" build="p" bldLvl="3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533400"/>
          </a:xfrm>
        </p:spPr>
        <p:txBody>
          <a:bodyPr/>
          <a:lstStyle/>
          <a:p>
            <a:pPr eaLnBrk="1" hangingPunct="1"/>
            <a:r>
              <a:rPr lang="fr-FR" sz="2800" dirty="0" smtClean="0"/>
              <a:t>Étude de la technologie : Les coefficients techniques</a:t>
            </a:r>
            <a:endParaRPr lang="fr-FR" sz="2800" dirty="0" smtClean="0">
              <a:solidFill>
                <a:schemeClr val="accent2"/>
              </a:solidFill>
            </a:endParaRP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800600"/>
          </a:xfrm>
        </p:spPr>
        <p:txBody>
          <a:bodyPr/>
          <a:lstStyle/>
          <a:p>
            <a:pPr eaLnBrk="1" hangingPunct="1"/>
            <a:r>
              <a:rPr lang="fr-FR" dirty="0" smtClean="0">
                <a:cs typeface="Times New Roman" pitchFamily="18" charset="0"/>
              </a:rPr>
              <a:t>Pour </a:t>
            </a:r>
            <a:r>
              <a:rPr lang="fr-FR" dirty="0" smtClean="0">
                <a:solidFill>
                  <a:srgbClr val="000099"/>
                </a:solidFill>
                <a:cs typeface="Times New Roman" pitchFamily="18" charset="0"/>
              </a:rPr>
              <a:t>Y</a:t>
            </a:r>
            <a:r>
              <a:rPr lang="fr-FR" dirty="0" smtClean="0">
                <a:cs typeface="Times New Roman" pitchFamily="18" charset="0"/>
              </a:rPr>
              <a:t> donné </a:t>
            </a:r>
            <a:r>
              <a:rPr lang="fr-FR" dirty="0" smtClean="0">
                <a:solidFill>
                  <a:srgbClr val="FF0000"/>
                </a:solidFill>
                <a:cs typeface="Times New Roman" pitchFamily="18" charset="0"/>
              </a:rPr>
              <a:t>et</a:t>
            </a:r>
            <a:r>
              <a:rPr lang="fr-FR" dirty="0" smtClean="0">
                <a:cs typeface="Times New Roman" pitchFamily="18" charset="0"/>
              </a:rPr>
              <a:t> une </a:t>
            </a:r>
            <a:r>
              <a:rPr lang="fr-FR" dirty="0" smtClean="0">
                <a:solidFill>
                  <a:srgbClr val="000099"/>
                </a:solidFill>
                <a:cs typeface="Times New Roman" pitchFamily="18" charset="0"/>
              </a:rPr>
              <a:t>technologie</a:t>
            </a:r>
            <a:r>
              <a:rPr lang="fr-FR" dirty="0" smtClean="0">
                <a:cs typeface="Times New Roman" pitchFamily="18" charset="0"/>
              </a:rPr>
              <a:t> </a:t>
            </a:r>
            <a:r>
              <a:rPr lang="fr-FR" dirty="0" smtClean="0">
                <a:solidFill>
                  <a:srgbClr val="000099"/>
                </a:solidFill>
                <a:cs typeface="Times New Roman" pitchFamily="18" charset="0"/>
              </a:rPr>
              <a:t>(K,L)</a:t>
            </a:r>
            <a:r>
              <a:rPr lang="fr-FR" dirty="0" smtClean="0">
                <a:cs typeface="Times New Roman" pitchFamily="18" charset="0"/>
              </a:rPr>
              <a:t> donnée :</a:t>
            </a:r>
          </a:p>
          <a:p>
            <a:pPr eaLnBrk="1" hangingPunct="1"/>
            <a:endParaRPr lang="fr-FR" dirty="0" smtClean="0">
              <a:cs typeface="Times New Roman" pitchFamily="18" charset="0"/>
            </a:endParaRPr>
          </a:p>
          <a:p>
            <a:pPr eaLnBrk="1" hangingPunct="1"/>
            <a:r>
              <a:rPr lang="fr-FR" dirty="0" smtClean="0">
                <a:cs typeface="Times New Roman" pitchFamily="18" charset="0"/>
              </a:rPr>
              <a:t>Le coefficient moyen :</a:t>
            </a:r>
          </a:p>
          <a:p>
            <a:pPr lvl="1" eaLnBrk="1" hangingPunct="1"/>
            <a:r>
              <a:rPr lang="fr-FR" sz="3200" dirty="0" smtClean="0">
                <a:cs typeface="Times New Roman" pitchFamily="18" charset="0"/>
              </a:rPr>
              <a:t> du capital :   </a:t>
            </a:r>
            <a:r>
              <a:rPr lang="fr-FR" sz="3200" dirty="0" smtClean="0">
                <a:solidFill>
                  <a:srgbClr val="FF0000"/>
                </a:solidFill>
                <a:cs typeface="Times New Roman" pitchFamily="18" charset="0"/>
              </a:rPr>
              <a:t>v</a:t>
            </a:r>
            <a:r>
              <a:rPr lang="fr-FR" sz="3200" dirty="0" smtClean="0">
                <a:cs typeface="Times New Roman" pitchFamily="18" charset="0"/>
              </a:rPr>
              <a:t>  = K/Y</a:t>
            </a:r>
          </a:p>
          <a:p>
            <a:pPr lvl="1" eaLnBrk="1" hangingPunct="1"/>
            <a:r>
              <a:rPr lang="fr-FR" sz="3200" dirty="0" smtClean="0">
                <a:cs typeface="Times New Roman" pitchFamily="18" charset="0"/>
              </a:rPr>
              <a:t> du travail :    </a:t>
            </a:r>
            <a:r>
              <a:rPr lang="fr-FR" sz="3200" dirty="0" smtClean="0">
                <a:solidFill>
                  <a:srgbClr val="FF0000"/>
                </a:solidFill>
                <a:cs typeface="Times New Roman" pitchFamily="18" charset="0"/>
              </a:rPr>
              <a:t>u</a:t>
            </a:r>
            <a:r>
              <a:rPr lang="fr-FR" sz="3200" dirty="0" smtClean="0">
                <a:cs typeface="Times New Roman" pitchFamily="18" charset="0"/>
              </a:rPr>
              <a:t> = L/Y</a:t>
            </a:r>
          </a:p>
          <a:p>
            <a:pPr eaLnBrk="1" hangingPunct="1"/>
            <a:endParaRPr lang="fr-FR" sz="3600" dirty="0" smtClean="0">
              <a:cs typeface="Times New Roman" pitchFamily="18" charset="0"/>
            </a:endParaRPr>
          </a:p>
          <a:p>
            <a:pPr eaLnBrk="1" hangingPunct="1"/>
            <a:r>
              <a:rPr lang="fr-FR" dirty="0" smtClean="0">
                <a:cs typeface="Times New Roman" pitchFamily="18" charset="0"/>
              </a:rPr>
              <a:t>L’intensité capitalistique : </a:t>
            </a:r>
            <a:r>
              <a:rPr lang="fr-FR" dirty="0" smtClean="0">
                <a:solidFill>
                  <a:srgbClr val="FF0000"/>
                </a:solidFill>
                <a:cs typeface="Times New Roman" pitchFamily="18" charset="0"/>
              </a:rPr>
              <a:t>k</a:t>
            </a:r>
            <a:r>
              <a:rPr lang="fr-FR" dirty="0" smtClean="0">
                <a:cs typeface="Times New Roman" pitchFamily="18" charset="0"/>
              </a:rPr>
              <a:t> = K/L = v/u</a:t>
            </a:r>
          </a:p>
        </p:txBody>
      </p:sp>
      <p:sp>
        <p:nvSpPr>
          <p:cNvPr id="1126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1126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233D84-E2F4-4134-A77D-90D1C0886A49}" type="slidenum">
              <a:rPr lang="ar-SA" smtClean="0"/>
              <a:pPr/>
              <a:t>40</a:t>
            </a:fld>
            <a:endParaRPr lang="fr-FR" dirty="0" smtClean="0"/>
          </a:p>
        </p:txBody>
      </p:sp>
      <p:sp>
        <p:nvSpPr>
          <p:cNvPr id="1127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3" grpId="0" build="p" bldLvl="5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(+)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Remarque sur les unités:</a:t>
            </a:r>
          </a:p>
          <a:p>
            <a:pPr lvl="1"/>
            <a:r>
              <a:rPr lang="fr-FR" dirty="0" smtClean="0"/>
              <a:t>Elles peuvent être </a:t>
            </a:r>
            <a:r>
              <a:rPr lang="fr-FR" dirty="0" smtClean="0"/>
              <a:t>monétaire </a:t>
            </a:r>
            <a:r>
              <a:rPr lang="fr-FR" dirty="0" smtClean="0"/>
              <a:t>ou physique</a:t>
            </a:r>
          </a:p>
          <a:p>
            <a:pPr lvl="1"/>
            <a:r>
              <a:rPr lang="fr-FR" dirty="0" smtClean="0"/>
              <a:t>Dans ce cas le capital et le produit auront des unités comptabilité différentes </a:t>
            </a:r>
            <a:endParaRPr lang="fr-F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3200" dirty="0" smtClean="0"/>
              <a:t>Application</a:t>
            </a:r>
            <a:endParaRPr lang="fr-FR" sz="3200" dirty="0" smtClean="0">
              <a:solidFill>
                <a:schemeClr val="accent2"/>
              </a:solidFill>
            </a:endParaRP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257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fr-FR" sz="2800" dirty="0" smtClean="0">
                <a:cs typeface="Times New Roman" pitchFamily="18" charset="0"/>
              </a:rPr>
              <a:t>Y = 1,25 K</a:t>
            </a:r>
            <a:r>
              <a:rPr lang="fr-FR" sz="2800" baseline="30000" dirty="0" smtClean="0">
                <a:cs typeface="Times New Roman" pitchFamily="18" charset="0"/>
              </a:rPr>
              <a:t>0,30</a:t>
            </a:r>
            <a:r>
              <a:rPr lang="fr-FR" sz="2800" dirty="0" smtClean="0">
                <a:cs typeface="Times New Roman" pitchFamily="18" charset="0"/>
              </a:rPr>
              <a:t>L</a:t>
            </a:r>
            <a:r>
              <a:rPr lang="fr-FR" sz="2800" baseline="30000" dirty="0" smtClean="0">
                <a:cs typeface="Times New Roman" pitchFamily="18" charset="0"/>
              </a:rPr>
              <a:t>0,70 </a:t>
            </a:r>
            <a:r>
              <a:rPr lang="fr-FR" sz="2800" dirty="0" smtClean="0">
                <a:solidFill>
                  <a:schemeClr val="accent2"/>
                </a:solidFill>
                <a:cs typeface="Times New Roman" pitchFamily="18" charset="0"/>
              </a:rPr>
              <a:t>&amp;</a:t>
            </a:r>
            <a:r>
              <a:rPr lang="fr-FR" sz="2800" dirty="0" smtClean="0">
                <a:cs typeface="Times New Roman" pitchFamily="18" charset="0"/>
              </a:rPr>
              <a:t> (K,L) = (150,25) </a:t>
            </a:r>
            <a:r>
              <a:rPr lang="fr-F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</a:t>
            </a:r>
            <a:r>
              <a:rPr lang="fr-FR" sz="2800" dirty="0" smtClean="0">
                <a:cs typeface="Times New Roman" pitchFamily="18" charset="0"/>
              </a:rPr>
              <a:t> Y = </a:t>
            </a:r>
            <a:r>
              <a:rPr lang="fr-FR" sz="2800" dirty="0" smtClean="0">
                <a:solidFill>
                  <a:srgbClr val="FF0000"/>
                </a:solidFill>
                <a:cs typeface="Times New Roman" pitchFamily="18" charset="0"/>
              </a:rPr>
              <a:t>53,5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sz="2800" dirty="0" smtClean="0">
                <a:cs typeface="Times New Roman" pitchFamily="18" charset="0"/>
              </a:rPr>
              <a:t>Le coefficient moyen 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sz="2400" dirty="0" smtClean="0">
                <a:cs typeface="Times New Roman" pitchFamily="18" charset="0"/>
              </a:rPr>
              <a:t> du capital :   </a:t>
            </a:r>
            <a:r>
              <a:rPr lang="fr-FR" sz="2400" dirty="0" smtClean="0">
                <a:solidFill>
                  <a:srgbClr val="FF0000"/>
                </a:solidFill>
                <a:cs typeface="Times New Roman" pitchFamily="18" charset="0"/>
              </a:rPr>
              <a:t>v</a:t>
            </a:r>
            <a:r>
              <a:rPr lang="fr-FR" sz="2400" dirty="0" smtClean="0">
                <a:cs typeface="Times New Roman" pitchFamily="18" charset="0"/>
              </a:rPr>
              <a:t>  = K/Y = 150/53,5 = </a:t>
            </a:r>
            <a:r>
              <a:rPr lang="fr-FR" sz="2400" dirty="0" smtClean="0">
                <a:solidFill>
                  <a:srgbClr val="FF0000"/>
                </a:solidFill>
                <a:cs typeface="Times New Roman" pitchFamily="18" charset="0"/>
              </a:rPr>
              <a:t>2,8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sz="2400" dirty="0" smtClean="0">
                <a:cs typeface="Times New Roman" pitchFamily="18" charset="0"/>
              </a:rPr>
              <a:t> du travail :    </a:t>
            </a:r>
            <a:r>
              <a:rPr lang="fr-FR" sz="2400" dirty="0" smtClean="0">
                <a:solidFill>
                  <a:srgbClr val="FF0000"/>
                </a:solidFill>
                <a:cs typeface="Times New Roman" pitchFamily="18" charset="0"/>
              </a:rPr>
              <a:t>u</a:t>
            </a:r>
            <a:r>
              <a:rPr lang="fr-FR" sz="2400" dirty="0" smtClean="0">
                <a:cs typeface="Times New Roman" pitchFamily="18" charset="0"/>
              </a:rPr>
              <a:t> = L/Y  = 25/53,5  = </a:t>
            </a:r>
            <a:r>
              <a:rPr lang="fr-FR" sz="2400" dirty="0" smtClean="0">
                <a:solidFill>
                  <a:srgbClr val="FF0000"/>
                </a:solidFill>
                <a:cs typeface="Times New Roman" pitchFamily="18" charset="0"/>
              </a:rPr>
              <a:t>0,47</a:t>
            </a:r>
            <a:r>
              <a:rPr lang="fr-FR" sz="2400" dirty="0" smtClean="0"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fr-FR" sz="28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r-FR" sz="2800" dirty="0" smtClean="0">
                <a:cs typeface="Times New Roman" pitchFamily="18" charset="0"/>
              </a:rPr>
              <a:t>L’intensité capitalistique : </a:t>
            </a:r>
            <a:r>
              <a:rPr lang="fr-FR" sz="2800" dirty="0" smtClean="0">
                <a:solidFill>
                  <a:srgbClr val="FF0000"/>
                </a:solidFill>
                <a:cs typeface="Times New Roman" pitchFamily="18" charset="0"/>
              </a:rPr>
              <a:t>k</a:t>
            </a:r>
            <a:r>
              <a:rPr lang="fr-FR" sz="2800" dirty="0" smtClean="0">
                <a:cs typeface="Times New Roman" pitchFamily="18" charset="0"/>
              </a:rPr>
              <a:t> = K/L = v/u = </a:t>
            </a:r>
            <a:r>
              <a:rPr lang="fr-FR" sz="2800" dirty="0" smtClean="0">
                <a:solidFill>
                  <a:srgbClr val="FF0000"/>
                </a:solidFill>
                <a:cs typeface="Times New Roman" pitchFamily="18" charset="0"/>
              </a:rPr>
              <a:t>6,0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fr-FR" sz="28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r-FR" sz="2800" dirty="0" smtClean="0">
                <a:cs typeface="Times New Roman" pitchFamily="18" charset="0"/>
              </a:rPr>
              <a:t>Interprétation : Pour produire 1 unité de produit il faut 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dirty="0" smtClean="0">
                <a:cs typeface="Times New Roman" pitchFamily="18" charset="0"/>
              </a:rPr>
              <a:t>Utiliser</a:t>
            </a:r>
            <a:r>
              <a:rPr lang="fr-FR" dirty="0" smtClean="0">
                <a:solidFill>
                  <a:srgbClr val="FF0000"/>
                </a:solidFill>
                <a:cs typeface="Times New Roman" pitchFamily="18" charset="0"/>
              </a:rPr>
              <a:t> 2,8 </a:t>
            </a:r>
            <a:r>
              <a:rPr lang="fr-FR" dirty="0" smtClean="0">
                <a:cs typeface="Times New Roman" pitchFamily="18" charset="0"/>
              </a:rPr>
              <a:t>unités de capital pour avoir une unité de production en moyenne</a:t>
            </a:r>
            <a:endParaRPr lang="fr-FR" baseline="-25000" dirty="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fr-FR" dirty="0" smtClean="0">
                <a:cs typeface="Times New Roman" pitchFamily="18" charset="0"/>
              </a:rPr>
              <a:t>Utiliser </a:t>
            </a:r>
            <a:r>
              <a:rPr lang="fr-FR" dirty="0" smtClean="0">
                <a:solidFill>
                  <a:srgbClr val="FF0000"/>
                </a:solidFill>
                <a:cs typeface="Times New Roman" pitchFamily="18" charset="0"/>
              </a:rPr>
              <a:t>0,47 </a:t>
            </a:r>
            <a:r>
              <a:rPr lang="fr-FR" dirty="0" smtClean="0">
                <a:cs typeface="Times New Roman" pitchFamily="18" charset="0"/>
              </a:rPr>
              <a:t>unités de travail par unité de produit</a:t>
            </a:r>
          </a:p>
          <a:p>
            <a:pPr lvl="1">
              <a:lnSpc>
                <a:spcPct val="90000"/>
              </a:lnSpc>
              <a:defRPr/>
            </a:pPr>
            <a:r>
              <a:rPr lang="fr-FR" dirty="0" smtClean="0">
                <a:cs typeface="Times New Roman" pitchFamily="18" charset="0"/>
              </a:rPr>
              <a:t>Utiliser </a:t>
            </a:r>
            <a:r>
              <a:rPr lang="fr-FR" dirty="0" smtClean="0">
                <a:solidFill>
                  <a:srgbClr val="FF0000"/>
                </a:solidFill>
                <a:cs typeface="Times New Roman" pitchFamily="18" charset="0"/>
              </a:rPr>
              <a:t>6 </a:t>
            </a:r>
            <a:r>
              <a:rPr lang="fr-FR" dirty="0" smtClean="0">
                <a:cs typeface="Times New Roman" pitchFamily="18" charset="0"/>
              </a:rPr>
              <a:t>fois plus de capital que du travail</a:t>
            </a:r>
          </a:p>
        </p:txBody>
      </p:sp>
      <p:sp>
        <p:nvSpPr>
          <p:cNvPr id="1229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1229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9E84B3-D058-4020-84DB-3F1044D91F45}" type="slidenum">
              <a:rPr lang="ar-SA" smtClean="0"/>
              <a:pPr/>
              <a:t>42</a:t>
            </a:fld>
            <a:endParaRPr lang="fr-FR" dirty="0" smtClean="0"/>
          </a:p>
        </p:txBody>
      </p:sp>
      <p:sp>
        <p:nvSpPr>
          <p:cNvPr id="12294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 bldLvl="5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0772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3200" dirty="0" smtClean="0"/>
              <a:t>Comparaison de technologies avec l’intensité capitalistique de la production</a:t>
            </a:r>
            <a:endParaRPr lang="fr-FR" sz="3200" dirty="0" smtClean="0">
              <a:solidFill>
                <a:schemeClr val="accent2"/>
              </a:solidFill>
            </a:endParaRP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3886200"/>
          </a:xfrm>
        </p:spPr>
        <p:txBody>
          <a:bodyPr/>
          <a:lstStyle/>
          <a:p>
            <a:pPr lvl="1" eaLnBrk="1" hangingPunct="1">
              <a:buFontTx/>
              <a:buNone/>
            </a:pPr>
            <a:endParaRPr lang="fr-FR" sz="3200" dirty="0" smtClean="0">
              <a:solidFill>
                <a:schemeClr val="accent2"/>
              </a:solidFill>
              <a:cs typeface="Times New Roman" pitchFamily="18" charset="0"/>
            </a:endParaRPr>
          </a:p>
          <a:p>
            <a:pPr lvl="1" eaLnBrk="1" hangingPunct="1">
              <a:buFontTx/>
              <a:buNone/>
            </a:pPr>
            <a:r>
              <a:rPr lang="fr-FR" sz="3200" dirty="0" smtClean="0">
                <a:solidFill>
                  <a:schemeClr val="accent2"/>
                </a:solidFill>
                <a:cs typeface="Times New Roman" pitchFamily="18" charset="0"/>
              </a:rPr>
              <a:t>k élevé </a:t>
            </a:r>
            <a:r>
              <a:rPr lang="fr-FR" sz="3200" dirty="0" smtClean="0">
                <a:cs typeface="Times New Roman" pitchFamily="18" charset="0"/>
              </a:rPr>
              <a:t>: technologie capitalistique ou intensive en capital (« capital using »).</a:t>
            </a:r>
          </a:p>
          <a:p>
            <a:pPr lvl="1" eaLnBrk="1" hangingPunct="1">
              <a:buFontTx/>
              <a:buNone/>
            </a:pPr>
            <a:endParaRPr lang="fr-FR" sz="3200" dirty="0" smtClean="0">
              <a:solidFill>
                <a:schemeClr val="accent2"/>
              </a:solidFill>
              <a:cs typeface="Times New Roman" pitchFamily="18" charset="0"/>
            </a:endParaRPr>
          </a:p>
          <a:p>
            <a:pPr lvl="1" eaLnBrk="1" hangingPunct="1">
              <a:buFontTx/>
              <a:buNone/>
            </a:pPr>
            <a:r>
              <a:rPr lang="fr-FR" sz="3200" dirty="0" smtClean="0">
                <a:solidFill>
                  <a:schemeClr val="accent2"/>
                </a:solidFill>
                <a:cs typeface="Times New Roman" pitchFamily="18" charset="0"/>
              </a:rPr>
              <a:t>k faible</a:t>
            </a:r>
            <a:r>
              <a:rPr lang="fr-FR" sz="3200" dirty="0" smtClean="0">
                <a:cs typeface="Times New Roman" pitchFamily="18" charset="0"/>
              </a:rPr>
              <a:t> : technologie intensive en travail (« capital saving » ou « labor using »). </a:t>
            </a:r>
          </a:p>
        </p:txBody>
      </p:sp>
      <p:sp>
        <p:nvSpPr>
          <p:cNvPr id="1331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1331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B2F2AE-3333-4523-A70C-49AAAA9A8FD8}" type="slidenum">
              <a:rPr lang="ar-SA" smtClean="0"/>
              <a:pPr/>
              <a:t>43</a:t>
            </a:fld>
            <a:endParaRPr lang="fr-FR" dirty="0" smtClean="0"/>
          </a:p>
        </p:txBody>
      </p:sp>
      <p:sp>
        <p:nvSpPr>
          <p:cNvPr id="13318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1" grpId="0" build="p" bldLvl="5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fr-FR" sz="2400" dirty="0" smtClean="0"/>
              <a:t>Différences de technologie et niveau de développement </a:t>
            </a:r>
          </a:p>
        </p:txBody>
      </p:sp>
      <p:sp>
        <p:nvSpPr>
          <p:cNvPr id="433155" name="Line 3"/>
          <p:cNvSpPr>
            <a:spLocks noChangeShapeType="1"/>
          </p:cNvSpPr>
          <p:nvPr/>
        </p:nvSpPr>
        <p:spPr bwMode="auto">
          <a:xfrm>
            <a:off x="1295400" y="13716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3156" name="Line 4"/>
          <p:cNvSpPr>
            <a:spLocks noChangeShapeType="1"/>
          </p:cNvSpPr>
          <p:nvPr/>
        </p:nvSpPr>
        <p:spPr bwMode="auto">
          <a:xfrm>
            <a:off x="1295400" y="60198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077200" y="6172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0" dirty="0"/>
              <a:t>L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09600" y="114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0" dirty="0"/>
              <a:t>K</a:t>
            </a:r>
          </a:p>
        </p:txBody>
      </p:sp>
      <p:sp>
        <p:nvSpPr>
          <p:cNvPr id="433159" name="Line 7"/>
          <p:cNvSpPr>
            <a:spLocks noChangeShapeType="1"/>
          </p:cNvSpPr>
          <p:nvPr/>
        </p:nvSpPr>
        <p:spPr bwMode="auto">
          <a:xfrm>
            <a:off x="1295400" y="3048000"/>
            <a:ext cx="1066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3160" name="Line 8"/>
          <p:cNvSpPr>
            <a:spLocks noChangeShapeType="1"/>
          </p:cNvSpPr>
          <p:nvPr/>
        </p:nvSpPr>
        <p:spPr bwMode="auto">
          <a:xfrm>
            <a:off x="2362200" y="3048000"/>
            <a:ext cx="0" cy="2971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3161" name="Line 9"/>
          <p:cNvSpPr>
            <a:spLocks noChangeShapeType="1"/>
          </p:cNvSpPr>
          <p:nvPr/>
        </p:nvSpPr>
        <p:spPr bwMode="auto">
          <a:xfrm flipV="1">
            <a:off x="1295400" y="4800600"/>
            <a:ext cx="5334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3162" name="Line 10"/>
          <p:cNvSpPr>
            <a:spLocks noChangeShapeType="1"/>
          </p:cNvSpPr>
          <p:nvPr/>
        </p:nvSpPr>
        <p:spPr bwMode="auto">
          <a:xfrm>
            <a:off x="6629400" y="4800600"/>
            <a:ext cx="0" cy="1219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705600" y="4572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0" dirty="0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2057400" y="2514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33400" y="2743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0" dirty="0">
                <a:solidFill>
                  <a:srgbClr val="FF0000"/>
                </a:solidFill>
              </a:rPr>
              <a:t>K</a:t>
            </a:r>
            <a:r>
              <a:rPr lang="fr-FR" sz="2400" b="0" baseline="-250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33400" y="4572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0" dirty="0">
                <a:solidFill>
                  <a:schemeClr val="accent2"/>
                </a:solidFill>
              </a:rPr>
              <a:t>K</a:t>
            </a:r>
            <a:r>
              <a:rPr lang="fr-FR" sz="2400" b="0" baseline="-25000" dirty="0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6172200" y="6096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0" dirty="0">
                <a:solidFill>
                  <a:schemeClr val="accent2"/>
                </a:solidFill>
              </a:rPr>
              <a:t>L</a:t>
            </a:r>
            <a:r>
              <a:rPr lang="fr-FR" sz="2400" b="0" baseline="-25000" dirty="0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133600" y="6096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0" dirty="0">
                <a:solidFill>
                  <a:srgbClr val="FF0000"/>
                </a:solidFill>
              </a:rPr>
              <a:t>L</a:t>
            </a:r>
            <a:r>
              <a:rPr lang="fr-FR" sz="2400" b="0" baseline="-250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1828800" y="1066800"/>
            <a:ext cx="655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 dirty="0"/>
              <a:t>Hypothèses : A &amp; B donnent le même Y mais technologies (K,L) différentes : </a:t>
            </a:r>
            <a:r>
              <a:rPr lang="fr-FR" sz="2400" b="0" dirty="0"/>
              <a:t>k</a:t>
            </a:r>
            <a:r>
              <a:rPr lang="fr-FR" sz="2400" b="0" baseline="-25000" dirty="0"/>
              <a:t>A</a:t>
            </a:r>
            <a:r>
              <a:rPr lang="fr-FR" sz="2400" b="0" dirty="0"/>
              <a:t> &gt; k</a:t>
            </a:r>
            <a:r>
              <a:rPr lang="fr-FR" sz="2400" b="0" baseline="-25000" dirty="0"/>
              <a:t>B</a:t>
            </a:r>
            <a:r>
              <a:rPr lang="fr-FR" b="0" dirty="0"/>
              <a:t>. </a:t>
            </a:r>
          </a:p>
        </p:txBody>
      </p:sp>
      <p:sp>
        <p:nvSpPr>
          <p:cNvPr id="433170" name="AutoShape 18"/>
          <p:cNvSpPr>
            <a:spLocks noChangeArrowheads="1"/>
          </p:cNvSpPr>
          <p:nvPr/>
        </p:nvSpPr>
        <p:spPr bwMode="auto">
          <a:xfrm>
            <a:off x="3276600" y="2209800"/>
            <a:ext cx="4191000" cy="990600"/>
          </a:xfrm>
          <a:prstGeom prst="wedgeEllipseCallout">
            <a:avLst>
              <a:gd name="adj1" fmla="val -70343"/>
              <a:gd name="adj2" fmla="val 3061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sz="1800" b="0" dirty="0"/>
              <a:t>Technologie capitalistique : convient à un pays bien doté relativement en capital</a:t>
            </a:r>
          </a:p>
        </p:txBody>
      </p:sp>
      <p:sp>
        <p:nvSpPr>
          <p:cNvPr id="433171" name="AutoShape 19"/>
          <p:cNvSpPr>
            <a:spLocks noChangeArrowheads="1"/>
          </p:cNvSpPr>
          <p:nvPr/>
        </p:nvSpPr>
        <p:spPr bwMode="auto">
          <a:xfrm>
            <a:off x="2590800" y="3581400"/>
            <a:ext cx="4953000" cy="990600"/>
          </a:xfrm>
          <a:prstGeom prst="wedgeEllipseCallout">
            <a:avLst>
              <a:gd name="adj1" fmla="val 31347"/>
              <a:gd name="adj2" fmla="val 647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sz="1800" b="0" dirty="0"/>
              <a:t>Technologie intensive en travail : convient à un pays bien doté relativement en travail</a:t>
            </a:r>
          </a:p>
        </p:txBody>
      </p:sp>
      <p:sp>
        <p:nvSpPr>
          <p:cNvPr id="14356" name="Espace réservé de la date 19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14357" name="Espace réservé du numéro de diapositive 2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F213E1-BCE9-466E-8291-320772B67F26}" type="slidenum">
              <a:rPr lang="ar-SA" smtClean="0"/>
              <a:pPr/>
              <a:t>44</a:t>
            </a:fld>
            <a:endParaRPr lang="fr-FR" dirty="0" smtClean="0"/>
          </a:p>
        </p:txBody>
      </p:sp>
      <p:sp>
        <p:nvSpPr>
          <p:cNvPr id="14358" name="Espace réservé du pied de page 2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3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3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3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3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70" grpId="0" animBg="1" autoUpdateAnimBg="0"/>
      <p:bldP spid="433171" grpId="0" animBg="1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3200" dirty="0" smtClean="0"/>
              <a:t>La substitution et la complémentarité </a:t>
            </a:r>
            <a:endParaRPr lang="fr-FR" sz="3200" dirty="0" smtClean="0">
              <a:solidFill>
                <a:schemeClr val="accent2"/>
              </a:solidFill>
            </a:endParaRPr>
          </a:p>
        </p:txBody>
      </p:sp>
      <p:sp>
        <p:nvSpPr>
          <p:cNvPr id="4341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25780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dirty="0" smtClean="0">
                <a:cs typeface="Times New Roman" pitchFamily="18" charset="0"/>
              </a:rPr>
              <a:t>Y = f (K, L) : Peut on avoir le même Y en remplaçant K par L ou inversement ? </a:t>
            </a:r>
          </a:p>
          <a:p>
            <a:pPr eaLnBrk="1" hangingPunct="1">
              <a:lnSpc>
                <a:spcPct val="90000"/>
              </a:lnSpc>
            </a:pPr>
            <a:r>
              <a:rPr lang="fr-FR" dirty="0" smtClean="0">
                <a:solidFill>
                  <a:schemeClr val="accent2"/>
                </a:solidFill>
                <a:cs typeface="Times New Roman" pitchFamily="18" charset="0"/>
              </a:rPr>
              <a:t>La complémentarité</a:t>
            </a:r>
            <a:r>
              <a:rPr lang="fr-FR" dirty="0" smtClean="0">
                <a:cs typeface="Times New Roman" pitchFamily="18" charset="0"/>
              </a:rPr>
              <a:t> :</a:t>
            </a:r>
          </a:p>
          <a:p>
            <a:pPr lvl="1" eaLnBrk="1" hangingPunct="1">
              <a:lnSpc>
                <a:spcPct val="90000"/>
              </a:lnSpc>
            </a:pPr>
            <a:r>
              <a:rPr lang="fr-FR" dirty="0" smtClean="0">
                <a:cs typeface="Times New Roman" pitchFamily="18" charset="0"/>
              </a:rPr>
              <a:t> Un niveau de production donné ne peut être obtenu que par une seule combinaison technologique.</a:t>
            </a:r>
          </a:p>
          <a:p>
            <a:pPr lvl="1" eaLnBrk="1" hangingPunct="1">
              <a:lnSpc>
                <a:spcPct val="90000"/>
              </a:lnSpc>
            </a:pPr>
            <a:r>
              <a:rPr lang="fr-FR" dirty="0" smtClean="0">
                <a:cs typeface="Times New Roman" pitchFamily="18" charset="0"/>
              </a:rPr>
              <a:t> Les coefficients de production sont fixes.</a:t>
            </a:r>
          </a:p>
          <a:p>
            <a:pPr eaLnBrk="1" hangingPunct="1">
              <a:lnSpc>
                <a:spcPct val="90000"/>
              </a:lnSpc>
            </a:pPr>
            <a:r>
              <a:rPr lang="fr-FR" dirty="0" smtClean="0">
                <a:solidFill>
                  <a:schemeClr val="accent2"/>
                </a:solidFill>
                <a:cs typeface="Times New Roman" pitchFamily="18" charset="0"/>
              </a:rPr>
              <a:t>La substitution :</a:t>
            </a:r>
          </a:p>
          <a:p>
            <a:pPr lvl="1" eaLnBrk="1" hangingPunct="1">
              <a:lnSpc>
                <a:spcPct val="90000"/>
              </a:lnSpc>
            </a:pPr>
            <a:r>
              <a:rPr lang="fr-FR" dirty="0" smtClean="0">
                <a:cs typeface="Times New Roman" pitchFamily="18" charset="0"/>
              </a:rPr>
              <a:t>Un même niveau de production peut être obtenu par plusieurs technologies différentes.</a:t>
            </a:r>
          </a:p>
          <a:p>
            <a:pPr lvl="1" eaLnBrk="1" hangingPunct="1">
              <a:lnSpc>
                <a:spcPct val="90000"/>
              </a:lnSpc>
            </a:pPr>
            <a:r>
              <a:rPr lang="fr-FR" dirty="0" smtClean="0">
                <a:cs typeface="Times New Roman" pitchFamily="18" charset="0"/>
              </a:rPr>
              <a:t>Un facteur est substitué à l’autre pour avoir la même production .</a:t>
            </a:r>
            <a:endParaRPr lang="fr-FR" sz="2400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536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1536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C38AB2-69DC-40B6-A36A-1DCF01FEE0BD}" type="slidenum">
              <a:rPr lang="ar-SA" smtClean="0"/>
              <a:pPr/>
              <a:t>45</a:t>
            </a:fld>
            <a:endParaRPr lang="fr-FR" dirty="0" smtClean="0"/>
          </a:p>
        </p:txBody>
      </p:sp>
      <p:sp>
        <p:nvSpPr>
          <p:cNvPr id="1536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4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4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4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4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4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4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4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4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79" grpId="0" build="p" bldLvl="5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(+)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Exemples</a:t>
            </a:r>
          </a:p>
          <a:p>
            <a:pPr lvl="1"/>
            <a:r>
              <a:rPr lang="fr-FR" dirty="0" smtClean="0"/>
              <a:t>Bâtiment: K élevé et L faible</a:t>
            </a:r>
          </a:p>
          <a:p>
            <a:pPr lvl="1">
              <a:buNone/>
            </a:pPr>
            <a:r>
              <a:rPr lang="fr-FR" dirty="0" smtClean="0"/>
              <a:t>                                   ou </a:t>
            </a:r>
          </a:p>
          <a:p>
            <a:pPr lvl="1">
              <a:buNone/>
            </a:pPr>
            <a:r>
              <a:rPr lang="fr-FR" dirty="0" smtClean="0"/>
              <a:t>                       K faible et L élevé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Call center : le K et le L sont dans de proportions fixes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3200" dirty="0" smtClean="0"/>
              <a:t>Exemples </a:t>
            </a:r>
            <a:endParaRPr lang="fr-FR" sz="3200" dirty="0" smtClean="0">
              <a:solidFill>
                <a:schemeClr val="accent2"/>
              </a:solidFill>
            </a:endParaRPr>
          </a:p>
        </p:txBody>
      </p:sp>
      <p:sp>
        <p:nvSpPr>
          <p:cNvPr id="4352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dirty="0" smtClean="0">
                <a:solidFill>
                  <a:srgbClr val="000099"/>
                </a:solidFill>
                <a:cs typeface="Times New Roman" pitchFamily="18" charset="0"/>
              </a:rPr>
              <a:t>La complémentarité :</a:t>
            </a:r>
            <a:r>
              <a:rPr lang="fr-FR" sz="2800" dirty="0" smtClean="0"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fr-FR" sz="2800" dirty="0" smtClean="0">
                <a:cs typeface="Times New Roman" pitchFamily="18" charset="0"/>
              </a:rPr>
              <a:t>   Y = Min (K/4 , L/10) </a:t>
            </a:r>
            <a:r>
              <a:rPr lang="fr-F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</a:t>
            </a:r>
          </a:p>
          <a:p>
            <a:pPr eaLnBrk="1" hangingPunct="1">
              <a:buFontTx/>
              <a:buNone/>
              <a:defRPr/>
            </a:pPr>
            <a:r>
              <a:rPr lang="fr-F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   </a:t>
            </a:r>
            <a:r>
              <a:rPr lang="fr-FR" sz="2800" dirty="0" smtClean="0">
                <a:cs typeface="Times New Roman" pitchFamily="18" charset="0"/>
                <a:sym typeface="Symbol" pitchFamily="18" charset="2"/>
              </a:rPr>
              <a:t>Pour avoir </a:t>
            </a:r>
            <a:r>
              <a:rPr lang="fr-FR" sz="2800" dirty="0" smtClean="0">
                <a:cs typeface="Times New Roman" pitchFamily="18" charset="0"/>
              </a:rPr>
              <a:t> Y = 5, </a:t>
            </a:r>
            <a:r>
              <a:rPr lang="fr-FR" sz="2800" u="sng" dirty="0" smtClean="0">
                <a:cs typeface="Times New Roman" pitchFamily="18" charset="0"/>
              </a:rPr>
              <a:t>il faut &amp; il suffit</a:t>
            </a:r>
            <a:r>
              <a:rPr lang="fr-FR" sz="2800" dirty="0" smtClean="0">
                <a:cs typeface="Times New Roman" pitchFamily="18" charset="0"/>
              </a:rPr>
              <a:t> que :</a:t>
            </a:r>
          </a:p>
          <a:p>
            <a:pPr eaLnBrk="1" hangingPunct="1">
              <a:buFontTx/>
              <a:buNone/>
              <a:defRPr/>
            </a:pPr>
            <a:r>
              <a:rPr lang="fr-FR" sz="2800" dirty="0" smtClean="0">
                <a:cs typeface="Times New Roman" pitchFamily="18" charset="0"/>
              </a:rPr>
              <a:t>   K = 5*4 = 20 et L = 5*10 = 50.</a:t>
            </a:r>
          </a:p>
          <a:p>
            <a:pPr eaLnBrk="1" hangingPunct="1">
              <a:buFontTx/>
              <a:buNone/>
              <a:defRPr/>
            </a:pPr>
            <a:r>
              <a:rPr lang="fr-FR" sz="2800" dirty="0" smtClean="0">
                <a:cs typeface="Times New Roman" pitchFamily="18" charset="0"/>
              </a:rPr>
              <a:t>   (K,L) = (20,50) est </a:t>
            </a:r>
            <a:r>
              <a:rPr lang="fr-FR" sz="2800" dirty="0" smtClean="0">
                <a:solidFill>
                  <a:srgbClr val="FF0000"/>
                </a:solidFill>
                <a:cs typeface="Times New Roman" pitchFamily="18" charset="0"/>
              </a:rPr>
              <a:t>la seule technologie</a:t>
            </a:r>
            <a:r>
              <a:rPr lang="fr-FR" sz="2800" dirty="0" smtClean="0">
                <a:cs typeface="Times New Roman" pitchFamily="18" charset="0"/>
              </a:rPr>
              <a:t> pour Y = 5</a:t>
            </a:r>
          </a:p>
          <a:p>
            <a:pPr eaLnBrk="1" hangingPunct="1">
              <a:defRPr/>
            </a:pPr>
            <a:r>
              <a:rPr lang="fr-FR" sz="2800" dirty="0" smtClean="0">
                <a:solidFill>
                  <a:srgbClr val="000099"/>
                </a:solidFill>
                <a:cs typeface="Times New Roman" pitchFamily="18" charset="0"/>
              </a:rPr>
              <a:t>La substitution :</a:t>
            </a:r>
          </a:p>
          <a:p>
            <a:pPr eaLnBrk="1" hangingPunct="1">
              <a:buFontTx/>
              <a:buNone/>
              <a:defRPr/>
            </a:pPr>
            <a:r>
              <a:rPr lang="fr-FR" sz="2800" dirty="0" smtClean="0">
                <a:cs typeface="Times New Roman" pitchFamily="18" charset="0"/>
              </a:rPr>
              <a:t>   Y = 1,25 K</a:t>
            </a:r>
            <a:r>
              <a:rPr lang="fr-FR" sz="2800" baseline="30000" dirty="0" smtClean="0">
                <a:cs typeface="Times New Roman" pitchFamily="18" charset="0"/>
              </a:rPr>
              <a:t>0,30</a:t>
            </a:r>
            <a:r>
              <a:rPr lang="fr-FR" sz="2800" dirty="0" smtClean="0">
                <a:cs typeface="Times New Roman" pitchFamily="18" charset="0"/>
              </a:rPr>
              <a:t>L</a:t>
            </a:r>
            <a:r>
              <a:rPr lang="fr-FR" sz="2800" baseline="30000" dirty="0" smtClean="0">
                <a:cs typeface="Times New Roman" pitchFamily="18" charset="0"/>
              </a:rPr>
              <a:t>0,70</a:t>
            </a:r>
          </a:p>
          <a:p>
            <a:pPr eaLnBrk="1" hangingPunct="1">
              <a:buFontTx/>
              <a:buNone/>
              <a:defRPr/>
            </a:pPr>
            <a:r>
              <a:rPr lang="fr-FR" sz="2800" dirty="0" smtClean="0">
                <a:cs typeface="Times New Roman" pitchFamily="18" charset="0"/>
              </a:rPr>
              <a:t>   (K,L) = (150 , 25) </a:t>
            </a:r>
            <a:r>
              <a:rPr lang="fr-F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</a:t>
            </a:r>
            <a:r>
              <a:rPr lang="fr-FR" sz="2800" dirty="0" smtClean="0">
                <a:cs typeface="Times New Roman" pitchFamily="18" charset="0"/>
              </a:rPr>
              <a:t> Y = </a:t>
            </a:r>
            <a:r>
              <a:rPr lang="fr-FR" sz="2800" dirty="0" smtClean="0">
                <a:solidFill>
                  <a:srgbClr val="FF0000"/>
                </a:solidFill>
                <a:cs typeface="Times New Roman" pitchFamily="18" charset="0"/>
              </a:rPr>
              <a:t>53,5</a:t>
            </a:r>
          </a:p>
          <a:p>
            <a:pPr eaLnBrk="1" hangingPunct="1">
              <a:buFontTx/>
              <a:buNone/>
              <a:defRPr/>
            </a:pPr>
            <a:r>
              <a:rPr lang="fr-FR" sz="2800" dirty="0" smtClean="0">
                <a:cs typeface="Times New Roman" pitchFamily="18" charset="0"/>
              </a:rPr>
              <a:t>   (K,L) = ( 98 ,  30) </a:t>
            </a:r>
            <a:r>
              <a:rPr lang="fr-F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</a:t>
            </a:r>
            <a:r>
              <a:rPr lang="fr-FR" sz="2800" dirty="0" smtClean="0">
                <a:cs typeface="Times New Roman" pitchFamily="18" charset="0"/>
              </a:rPr>
              <a:t> Y = </a:t>
            </a:r>
            <a:r>
              <a:rPr lang="fr-FR" sz="2800" dirty="0" smtClean="0">
                <a:solidFill>
                  <a:srgbClr val="FF0000"/>
                </a:solidFill>
                <a:cs typeface="Times New Roman" pitchFamily="18" charset="0"/>
              </a:rPr>
              <a:t>53,5</a:t>
            </a:r>
          </a:p>
          <a:p>
            <a:pPr eaLnBrk="1" hangingPunct="1">
              <a:buFontTx/>
              <a:buNone/>
              <a:defRPr/>
            </a:pPr>
            <a:r>
              <a:rPr lang="fr-FR" sz="2800" dirty="0" smtClean="0">
                <a:cs typeface="Times New Roman" pitchFamily="18" charset="0"/>
              </a:rPr>
              <a:t>   (L est </a:t>
            </a:r>
            <a:r>
              <a:rPr lang="fr-FR" sz="2800" dirty="0" smtClean="0">
                <a:solidFill>
                  <a:srgbClr val="FF0000"/>
                </a:solidFill>
                <a:cs typeface="Times New Roman" pitchFamily="18" charset="0"/>
              </a:rPr>
              <a:t>substitué</a:t>
            </a:r>
            <a:r>
              <a:rPr lang="fr-FR" sz="2800" dirty="0" smtClean="0">
                <a:cs typeface="Times New Roman" pitchFamily="18" charset="0"/>
              </a:rPr>
              <a:t> à K : L </a:t>
            </a:r>
            <a:r>
              <a:rPr lang="fr-FR" sz="2800" dirty="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</a:t>
            </a:r>
            <a:r>
              <a:rPr lang="fr-FR" sz="2800" dirty="0" smtClean="0">
                <a:cs typeface="Times New Roman" pitchFamily="18" charset="0"/>
                <a:sym typeface="Symbol" pitchFamily="18" charset="2"/>
              </a:rPr>
              <a:t>  &amp; K </a:t>
            </a:r>
            <a:r>
              <a:rPr lang="fr-FR" sz="2800" dirty="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</a:t>
            </a:r>
            <a:r>
              <a:rPr lang="fr-FR" sz="2800" dirty="0" smtClean="0">
                <a:cs typeface="Times New Roman" pitchFamily="18" charset="0"/>
              </a:rPr>
              <a:t>)</a:t>
            </a:r>
          </a:p>
        </p:txBody>
      </p:sp>
      <p:sp>
        <p:nvSpPr>
          <p:cNvPr id="1638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1638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F4A0C6-3F2C-4188-B2E8-6C28068A470B}" type="slidenum">
              <a:rPr lang="ar-SA" smtClean="0"/>
              <a:pPr/>
              <a:t>47</a:t>
            </a:fld>
            <a:endParaRPr lang="fr-FR" dirty="0" smtClean="0"/>
          </a:p>
        </p:txBody>
      </p:sp>
      <p:sp>
        <p:nvSpPr>
          <p:cNvPr id="1639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5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5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5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5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5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5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5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5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3" grpId="0" build="p" bldLvl="5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14600"/>
            <a:ext cx="7848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fr-FR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rendement global des facteurs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4313"/>
            <a:ext cx="7772400" cy="571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3600" b="1" smtClean="0"/>
              <a:t>Définition et types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928688"/>
            <a:ext cx="8501063" cy="5715000"/>
          </a:xfrm>
        </p:spPr>
        <p:txBody>
          <a:bodyPr/>
          <a:lstStyle/>
          <a:p>
            <a:pPr eaLnBrk="1" hangingPunct="1"/>
            <a:r>
              <a:rPr lang="fr-FR" smtClean="0"/>
              <a:t>Source du rendement </a:t>
            </a:r>
            <a:r>
              <a:rPr lang="fr-FR" smtClean="0">
                <a:solidFill>
                  <a:srgbClr val="002060"/>
                </a:solidFill>
              </a:rPr>
              <a:t>global</a:t>
            </a:r>
            <a:r>
              <a:rPr lang="fr-FR" smtClean="0"/>
              <a:t> des facteurs :</a:t>
            </a:r>
          </a:p>
          <a:p>
            <a:pPr lvl="1" eaLnBrk="1" hangingPunct="1"/>
            <a:r>
              <a:rPr lang="fr-FR" smtClean="0">
                <a:solidFill>
                  <a:srgbClr val="002060"/>
                </a:solidFill>
              </a:rPr>
              <a:t>Les rendements d’échelle </a:t>
            </a:r>
            <a:r>
              <a:rPr lang="fr-FR" smtClean="0"/>
              <a:t>: effet de taille, de dimension : </a:t>
            </a:r>
            <a:r>
              <a:rPr lang="fr-FR" u="sng" smtClean="0"/>
              <a:t>Les deux facteurs varient dans la même proportion.</a:t>
            </a:r>
          </a:p>
          <a:p>
            <a:pPr lvl="1" eaLnBrk="1" hangingPunct="1"/>
            <a:r>
              <a:rPr lang="fr-FR" smtClean="0">
                <a:solidFill>
                  <a:srgbClr val="002060"/>
                </a:solidFill>
              </a:rPr>
              <a:t>Le progrès technique </a:t>
            </a:r>
            <a:r>
              <a:rPr lang="fr-FR" smtClean="0"/>
              <a:t>ou la  productivité globale des facteurs (PGF) : effet du temps et des facteurs qui agissent avec le temps : </a:t>
            </a:r>
            <a:r>
              <a:rPr lang="fr-FR" u="sng" smtClean="0"/>
              <a:t>Les deux facteurs varient mais pas nécessairement dans la même proportion</a:t>
            </a:r>
            <a:r>
              <a:rPr lang="fr-FR" smtClean="0"/>
              <a:t> : productivité globale des facteurs.</a:t>
            </a:r>
          </a:p>
          <a:p>
            <a:pPr eaLnBrk="1" hangingPunct="1"/>
            <a:r>
              <a:rPr lang="fr-FR" smtClean="0">
                <a:solidFill>
                  <a:srgbClr val="002060"/>
                </a:solidFill>
              </a:rPr>
              <a:t>La productivité marginale : </a:t>
            </a:r>
            <a:r>
              <a:rPr lang="fr-FR" u="sng" smtClean="0"/>
              <a:t>Un </a:t>
            </a:r>
            <a:r>
              <a:rPr lang="fr-FR" smtClean="0"/>
              <a:t>facteur varie </a:t>
            </a:r>
            <a:r>
              <a:rPr lang="fr-FR" u="sng" smtClean="0"/>
              <a:t>et l’autre </a:t>
            </a:r>
            <a:r>
              <a:rPr lang="fr-FR" smtClean="0"/>
              <a:t>reste constant</a:t>
            </a:r>
            <a:r>
              <a:rPr lang="fr-FR" u="sng" smtClean="0"/>
              <a:t>.</a:t>
            </a: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39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3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L’investissement selon les agents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00125"/>
            <a:ext cx="8610600" cy="5086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solidFill>
                  <a:srgbClr val="000066"/>
                </a:solidFill>
              </a:rPr>
              <a:t>L’investissement privé :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000066"/>
                </a:solidFill>
              </a:rPr>
              <a:t> L’investissement des entreprises privées :</a:t>
            </a:r>
            <a:r>
              <a:rPr lang="fr-FR" sz="2400" dirty="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fr-FR" sz="2000" dirty="0" smtClean="0"/>
              <a:t>FBCF : formation brute de capital fixe (machines, matériel roulants, etc.).</a:t>
            </a:r>
          </a:p>
          <a:p>
            <a:pPr lvl="2" eaLnBrk="1" hangingPunct="1">
              <a:lnSpc>
                <a:spcPct val="90000"/>
              </a:lnSpc>
            </a:pPr>
            <a:r>
              <a:rPr lang="fr-FR" sz="2000" dirty="0" smtClean="0"/>
              <a:t>Formation des stocks (</a:t>
            </a:r>
            <a:r>
              <a:rPr lang="fr-FR" sz="2000" dirty="0" smtClean="0">
                <a:solidFill>
                  <a:srgbClr val="FF0000"/>
                </a:solidFill>
                <a:cs typeface="Times New Roman" pitchFamily="18" charset="0"/>
              </a:rPr>
              <a:t>ΔS</a:t>
            </a:r>
            <a:r>
              <a:rPr lang="fr-FR" sz="2000" dirty="0" smtClean="0">
                <a:solidFill>
                  <a:srgbClr val="FF0000"/>
                </a:solidFill>
              </a:rPr>
              <a:t>  = S. final – S. initial</a:t>
            </a:r>
            <a:r>
              <a:rPr lang="fr-FR" sz="2000" dirty="0" smtClean="0"/>
              <a:t>) : augmentation ou diminution de stocks de matières premières de produits semi-finis  ou de produits finis.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000066"/>
                </a:solidFill>
              </a:rPr>
              <a:t>L’investissement des ménages :</a:t>
            </a:r>
            <a:r>
              <a:rPr lang="fr-FR" sz="2400" dirty="0" smtClean="0"/>
              <a:t> Logements, véhicules de transport privé.</a:t>
            </a:r>
            <a:endParaRPr lang="fr-FR" sz="24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solidFill>
                  <a:srgbClr val="000066"/>
                </a:solidFill>
              </a:rPr>
              <a:t>L’investissement public :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000066"/>
                </a:solidFill>
              </a:rPr>
              <a:t>L’investissement de l’Administration :</a:t>
            </a:r>
            <a:r>
              <a:rPr lang="fr-FR" sz="2400" dirty="0" smtClean="0"/>
              <a:t> Équipements collectifs, infrastructures, etc.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000066"/>
                </a:solidFill>
              </a:rPr>
              <a:t>L’investissement des entreprises publiques :</a:t>
            </a:r>
            <a:r>
              <a:rPr lang="fr-FR" sz="2400" dirty="0" smtClean="0"/>
              <a:t> comme les entreprises privées.</a:t>
            </a:r>
          </a:p>
        </p:txBody>
      </p:sp>
      <p:sp>
        <p:nvSpPr>
          <p:cNvPr id="614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/>
              <a:t>LB IHEC 09_10</a:t>
            </a:r>
          </a:p>
        </p:txBody>
      </p:sp>
      <p:sp>
        <p:nvSpPr>
          <p:cNvPr id="614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2EB3F5-D116-475B-BFCE-5286A5A8BAFD}" type="slidenum">
              <a:rPr lang="ar-SA" smtClean="0"/>
              <a:pPr/>
              <a:t>5</a:t>
            </a:fld>
            <a:endParaRPr lang="fr-FR" dirty="0" smtClean="0"/>
          </a:p>
        </p:txBody>
      </p:sp>
      <p:sp>
        <p:nvSpPr>
          <p:cNvPr id="615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  <p:bldP spid="485379" grpId="0" build="p" bldLvl="2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14600"/>
            <a:ext cx="7848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fr-FR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Les rendements d’échelle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3600" smtClean="0"/>
              <a:t>Les fonctions homogènes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rgbClr val="000099"/>
                </a:solidFill>
              </a:rPr>
              <a:t>Définition :</a:t>
            </a:r>
            <a:r>
              <a:rPr lang="fr-FR" smtClean="0"/>
              <a:t> Une fonction de production est homogène de degré </a:t>
            </a:r>
            <a:r>
              <a:rPr lang="fr-FR" smtClean="0">
                <a:solidFill>
                  <a:srgbClr val="000099"/>
                </a:solidFill>
              </a:rPr>
              <a:t>n</a:t>
            </a:r>
            <a:r>
              <a:rPr lang="fr-FR" smtClean="0"/>
              <a:t> si pour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 &gt; 0 :</a:t>
            </a:r>
          </a:p>
          <a:p>
            <a:pPr algn="ctr" eaLnBrk="1" hangingPunct="1">
              <a:buFontTx/>
              <a:buNone/>
            </a:pPr>
            <a:r>
              <a:rPr lang="fr-FR" smtClean="0"/>
              <a:t>f(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 K,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 L) =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baseline="30000" smtClean="0">
                <a:solidFill>
                  <a:schemeClr val="accent2"/>
                </a:solidFill>
              </a:rPr>
              <a:t>n</a:t>
            </a:r>
            <a:r>
              <a:rPr lang="fr-FR" smtClean="0"/>
              <a:t> f(K, L) </a:t>
            </a:r>
          </a:p>
          <a:p>
            <a:pPr eaLnBrk="1" hangingPunct="1"/>
            <a:r>
              <a:rPr lang="fr-FR" smtClean="0">
                <a:solidFill>
                  <a:srgbClr val="000099"/>
                </a:solidFill>
              </a:rPr>
              <a:t>Exemple 1 :</a:t>
            </a:r>
          </a:p>
          <a:p>
            <a:pPr lvl="2" eaLnBrk="1" hangingPunct="1">
              <a:buFontTx/>
              <a:buNone/>
            </a:pPr>
            <a:r>
              <a:rPr lang="fr-FR" sz="3200" smtClean="0"/>
              <a:t>Y = f(K, L) =  L</a:t>
            </a:r>
            <a:r>
              <a:rPr lang="fr-FR" sz="3200" baseline="30000" smtClean="0"/>
              <a:t>2</a:t>
            </a:r>
            <a:r>
              <a:rPr lang="fr-FR" sz="3200" smtClean="0"/>
              <a:t> + 3 LK + 5 K</a:t>
            </a:r>
            <a:r>
              <a:rPr lang="fr-FR" sz="3200" baseline="30000" smtClean="0"/>
              <a:t>2</a:t>
            </a:r>
          </a:p>
          <a:p>
            <a:pPr lvl="2" eaLnBrk="1" hangingPunct="1">
              <a:buFontTx/>
              <a:buNone/>
            </a:pPr>
            <a:r>
              <a:rPr lang="fr-FR" sz="3200" smtClean="0"/>
              <a:t>f(</a:t>
            </a:r>
            <a:r>
              <a:rPr lang="fr-FR" sz="3200" smtClean="0">
                <a:solidFill>
                  <a:srgbClr val="FF0000"/>
                </a:solidFill>
              </a:rPr>
              <a:t>t</a:t>
            </a:r>
            <a:r>
              <a:rPr lang="fr-FR" sz="3200" smtClean="0"/>
              <a:t> K, </a:t>
            </a:r>
            <a:r>
              <a:rPr lang="fr-FR" sz="3200" smtClean="0">
                <a:solidFill>
                  <a:srgbClr val="FF0000"/>
                </a:solidFill>
              </a:rPr>
              <a:t>t</a:t>
            </a:r>
            <a:r>
              <a:rPr lang="fr-FR" sz="3200" smtClean="0"/>
              <a:t> L) = (</a:t>
            </a:r>
            <a:r>
              <a:rPr lang="fr-FR" sz="3200" smtClean="0">
                <a:solidFill>
                  <a:srgbClr val="FF0000"/>
                </a:solidFill>
              </a:rPr>
              <a:t>t</a:t>
            </a:r>
            <a:r>
              <a:rPr lang="fr-FR" sz="3200" smtClean="0"/>
              <a:t>L)</a:t>
            </a:r>
            <a:r>
              <a:rPr lang="fr-FR" sz="3200" baseline="30000" smtClean="0"/>
              <a:t>2</a:t>
            </a:r>
            <a:r>
              <a:rPr lang="fr-FR" sz="3200" smtClean="0"/>
              <a:t> + 3 (</a:t>
            </a:r>
            <a:r>
              <a:rPr lang="fr-FR" sz="3200" smtClean="0">
                <a:solidFill>
                  <a:srgbClr val="FF0000"/>
                </a:solidFill>
              </a:rPr>
              <a:t>t</a:t>
            </a:r>
            <a:r>
              <a:rPr lang="fr-FR" sz="3200" smtClean="0"/>
              <a:t>L) (</a:t>
            </a:r>
            <a:r>
              <a:rPr lang="fr-FR" sz="3200" smtClean="0">
                <a:solidFill>
                  <a:srgbClr val="FF0000"/>
                </a:solidFill>
              </a:rPr>
              <a:t>t</a:t>
            </a:r>
            <a:r>
              <a:rPr lang="fr-FR" sz="3200" smtClean="0"/>
              <a:t>K) + 5 (</a:t>
            </a:r>
            <a:r>
              <a:rPr lang="fr-FR" sz="3200" smtClean="0">
                <a:solidFill>
                  <a:srgbClr val="FF0000"/>
                </a:solidFill>
              </a:rPr>
              <a:t>t</a:t>
            </a:r>
            <a:r>
              <a:rPr lang="fr-FR" sz="3200" smtClean="0"/>
              <a:t>K)</a:t>
            </a:r>
            <a:r>
              <a:rPr lang="fr-FR" sz="3200" baseline="30000" smtClean="0"/>
              <a:t>2</a:t>
            </a:r>
          </a:p>
          <a:p>
            <a:pPr lvl="2" eaLnBrk="1" hangingPunct="1">
              <a:buFontTx/>
              <a:buNone/>
            </a:pPr>
            <a:r>
              <a:rPr lang="fr-FR" sz="3200" smtClean="0"/>
              <a:t>                 = </a:t>
            </a:r>
            <a:r>
              <a:rPr lang="fr-FR" sz="3200" smtClean="0">
                <a:solidFill>
                  <a:srgbClr val="FF0000"/>
                </a:solidFill>
              </a:rPr>
              <a:t>t</a:t>
            </a:r>
            <a:r>
              <a:rPr lang="fr-FR" sz="3200" baseline="30000" smtClean="0">
                <a:solidFill>
                  <a:schemeClr val="accent2"/>
                </a:solidFill>
              </a:rPr>
              <a:t>2</a:t>
            </a:r>
            <a:r>
              <a:rPr lang="fr-FR" sz="3200" smtClean="0"/>
              <a:t> (L</a:t>
            </a:r>
            <a:r>
              <a:rPr lang="fr-FR" sz="3200" baseline="30000" smtClean="0"/>
              <a:t>2</a:t>
            </a:r>
            <a:r>
              <a:rPr lang="fr-FR" sz="3200" smtClean="0"/>
              <a:t> + 3 LK + 5 K</a:t>
            </a:r>
            <a:r>
              <a:rPr lang="fr-FR" sz="3200" baseline="30000" smtClean="0"/>
              <a:t>2</a:t>
            </a:r>
            <a:r>
              <a:rPr lang="fr-FR" sz="3200" smtClean="0"/>
              <a:t>)</a:t>
            </a:r>
          </a:p>
          <a:p>
            <a:pPr lvl="1" eaLnBrk="1" hangingPunct="1">
              <a:buFontTx/>
              <a:buNone/>
            </a:pPr>
            <a:r>
              <a:rPr lang="fr-FR" sz="3600" smtClean="0"/>
              <a:t>                   </a:t>
            </a:r>
            <a:r>
              <a:rPr lang="fr-FR" sz="3200" smtClean="0"/>
              <a:t>= </a:t>
            </a:r>
            <a:r>
              <a:rPr lang="fr-FR" sz="3200" smtClean="0">
                <a:solidFill>
                  <a:srgbClr val="FF0000"/>
                </a:solidFill>
              </a:rPr>
              <a:t>t</a:t>
            </a:r>
            <a:r>
              <a:rPr lang="fr-FR" sz="3200" baseline="30000" smtClean="0">
                <a:solidFill>
                  <a:schemeClr val="accent2"/>
                </a:solidFill>
              </a:rPr>
              <a:t>2</a:t>
            </a:r>
            <a:r>
              <a:rPr lang="fr-FR" sz="3200" smtClean="0"/>
              <a:t> f(K, L)</a:t>
            </a:r>
          </a:p>
          <a:p>
            <a:pPr lvl="2" eaLnBrk="1" hangingPunct="1">
              <a:buFontTx/>
              <a:buNone/>
            </a:pPr>
            <a:r>
              <a:rPr lang="fr-FR" sz="3200" smtClean="0"/>
              <a:t>La fonction est </a:t>
            </a:r>
            <a:r>
              <a:rPr lang="fr-FR" sz="3200" smtClean="0">
                <a:solidFill>
                  <a:srgbClr val="FF0000"/>
                </a:solidFill>
              </a:rPr>
              <a:t>homogène</a:t>
            </a:r>
            <a:r>
              <a:rPr lang="fr-FR" sz="3200" smtClean="0"/>
              <a:t> de degré </a:t>
            </a:r>
            <a:r>
              <a:rPr lang="fr-FR" sz="3200" smtClean="0">
                <a:solidFill>
                  <a:schemeClr val="accent2"/>
                </a:solidFill>
              </a:rPr>
              <a:t>2</a:t>
            </a:r>
            <a:r>
              <a:rPr lang="fr-FR" sz="32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0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0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3" grpId="0" build="p" bldLvl="5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fr-FR" sz="3600" smtClean="0"/>
              <a:t>2ème exemple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r-FR" smtClean="0"/>
              <a:t>Y= f(K,L) = K</a:t>
            </a:r>
            <a:r>
              <a:rPr lang="fr-FR" baseline="30000" smtClean="0"/>
              <a:t>0,25</a:t>
            </a:r>
            <a:r>
              <a:rPr lang="fr-FR" smtClean="0"/>
              <a:t>L</a:t>
            </a:r>
            <a:r>
              <a:rPr lang="fr-FR" baseline="30000" smtClean="0"/>
              <a:t>0,25</a:t>
            </a:r>
            <a:r>
              <a:rPr lang="fr-FR" smtClean="0"/>
              <a:t> + 6 K</a:t>
            </a:r>
            <a:r>
              <a:rPr lang="fr-FR" baseline="30000" smtClean="0"/>
              <a:t>0,5</a:t>
            </a:r>
            <a:r>
              <a:rPr lang="fr-FR" smtClean="0"/>
              <a:t> + 3L</a:t>
            </a:r>
            <a:r>
              <a:rPr lang="fr-FR" baseline="30000" smtClean="0"/>
              <a:t>0,5</a:t>
            </a:r>
          </a:p>
          <a:p>
            <a:pPr eaLnBrk="1" hangingPunct="1">
              <a:buFontTx/>
              <a:buNone/>
            </a:pPr>
            <a:endParaRPr lang="fr-FR" smtClean="0"/>
          </a:p>
          <a:p>
            <a:pPr eaLnBrk="1" hangingPunct="1">
              <a:buFontTx/>
              <a:buNone/>
            </a:pPr>
            <a:r>
              <a:rPr lang="fr-FR" smtClean="0"/>
              <a:t>f(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K ,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L) = 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K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L)</a:t>
            </a:r>
            <a:r>
              <a:rPr lang="fr-FR" baseline="30000" smtClean="0"/>
              <a:t>0,25</a:t>
            </a:r>
            <a:r>
              <a:rPr lang="fr-FR" smtClean="0"/>
              <a:t> + 6 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K)</a:t>
            </a:r>
            <a:r>
              <a:rPr lang="fr-FR" baseline="30000" smtClean="0"/>
              <a:t>0,5</a:t>
            </a:r>
            <a:r>
              <a:rPr lang="fr-FR" smtClean="0"/>
              <a:t> + 3 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L)</a:t>
            </a:r>
            <a:r>
              <a:rPr lang="fr-FR" baseline="30000" smtClean="0"/>
              <a:t>0,5</a:t>
            </a:r>
            <a:r>
              <a:rPr lang="fr-FR" smtClean="0"/>
              <a:t>  </a:t>
            </a:r>
          </a:p>
          <a:p>
            <a:pPr eaLnBrk="1" hangingPunct="1">
              <a:buFontTx/>
              <a:buNone/>
            </a:pPr>
            <a:r>
              <a:rPr lang="fr-FR" smtClean="0"/>
              <a:t>               =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baseline="30000" smtClean="0">
                <a:solidFill>
                  <a:srgbClr val="000099"/>
                </a:solidFill>
              </a:rPr>
              <a:t>0,5</a:t>
            </a:r>
            <a:r>
              <a:rPr lang="fr-FR" smtClean="0"/>
              <a:t> (K</a:t>
            </a:r>
            <a:r>
              <a:rPr lang="fr-FR" baseline="30000" smtClean="0"/>
              <a:t>0,25</a:t>
            </a:r>
            <a:r>
              <a:rPr lang="fr-FR" smtClean="0"/>
              <a:t>L</a:t>
            </a:r>
            <a:r>
              <a:rPr lang="fr-FR" baseline="30000" smtClean="0"/>
              <a:t>0,25</a:t>
            </a:r>
            <a:r>
              <a:rPr lang="fr-FR" smtClean="0"/>
              <a:t> + 6 K</a:t>
            </a:r>
            <a:r>
              <a:rPr lang="fr-FR" baseline="30000" smtClean="0"/>
              <a:t>0,5</a:t>
            </a:r>
            <a:r>
              <a:rPr lang="fr-FR" smtClean="0"/>
              <a:t> + 3L</a:t>
            </a:r>
            <a:r>
              <a:rPr lang="fr-FR" baseline="30000" smtClean="0"/>
              <a:t>0,5</a:t>
            </a:r>
            <a:r>
              <a:rPr lang="fr-FR" smtClean="0"/>
              <a:t>)</a:t>
            </a:r>
          </a:p>
          <a:p>
            <a:pPr eaLnBrk="1" hangingPunct="1">
              <a:buFontTx/>
              <a:buNone/>
            </a:pPr>
            <a:r>
              <a:rPr lang="fr-FR" smtClean="0"/>
              <a:t>               =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baseline="30000" smtClean="0">
                <a:solidFill>
                  <a:srgbClr val="000099"/>
                </a:solidFill>
              </a:rPr>
              <a:t>0,5 </a:t>
            </a:r>
            <a:r>
              <a:rPr lang="fr-FR" smtClean="0"/>
              <a:t>f(K,L)</a:t>
            </a:r>
          </a:p>
          <a:p>
            <a:pPr eaLnBrk="1" hangingPunct="1">
              <a:buFontTx/>
              <a:buNone/>
            </a:pPr>
            <a:endParaRPr lang="fr-FR" smtClean="0"/>
          </a:p>
          <a:p>
            <a:pPr eaLnBrk="1" hangingPunct="1">
              <a:buFontTx/>
              <a:buNone/>
            </a:pPr>
            <a:r>
              <a:rPr lang="fr-FR" smtClean="0"/>
              <a:t>f(K,L) est </a:t>
            </a:r>
            <a:r>
              <a:rPr lang="fr-FR" smtClean="0">
                <a:solidFill>
                  <a:srgbClr val="FF0000"/>
                </a:solidFill>
              </a:rPr>
              <a:t>homogène</a:t>
            </a:r>
            <a:r>
              <a:rPr lang="fr-FR" smtClean="0"/>
              <a:t> de degré </a:t>
            </a:r>
            <a:r>
              <a:rPr lang="fr-FR" smtClean="0">
                <a:solidFill>
                  <a:schemeClr val="accent2"/>
                </a:solidFill>
              </a:rPr>
              <a:t>0,5</a:t>
            </a:r>
            <a:r>
              <a:rPr lang="fr-F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87" grpId="0" build="p" bldLvl="5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fr-FR" sz="3600" smtClean="0"/>
              <a:t>3ème exemple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r-FR" smtClean="0"/>
              <a:t>Y= f(K,L) = 0,05 K</a:t>
            </a:r>
            <a:r>
              <a:rPr lang="fr-FR" baseline="30000" smtClean="0"/>
              <a:t>0,6</a:t>
            </a:r>
            <a:r>
              <a:rPr lang="fr-FR" smtClean="0"/>
              <a:t>L</a:t>
            </a:r>
            <a:r>
              <a:rPr lang="fr-FR" baseline="30000" smtClean="0"/>
              <a:t>0,4</a:t>
            </a:r>
          </a:p>
          <a:p>
            <a:pPr eaLnBrk="1" hangingPunct="1">
              <a:buFontTx/>
              <a:buNone/>
            </a:pPr>
            <a:endParaRPr lang="fr-FR" smtClean="0"/>
          </a:p>
          <a:p>
            <a:pPr eaLnBrk="1" hangingPunct="1">
              <a:buFontTx/>
              <a:buNone/>
            </a:pPr>
            <a:r>
              <a:rPr lang="fr-FR" smtClean="0"/>
              <a:t>f(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K ,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L) = 0,05(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K)</a:t>
            </a:r>
            <a:r>
              <a:rPr lang="fr-FR" baseline="30000" smtClean="0"/>
              <a:t>0,6</a:t>
            </a:r>
            <a:r>
              <a:rPr lang="fr-FR" smtClean="0"/>
              <a:t> 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L)</a:t>
            </a:r>
            <a:r>
              <a:rPr lang="fr-FR" baseline="30000" smtClean="0"/>
              <a:t>0,4</a:t>
            </a:r>
            <a:endParaRPr lang="fr-FR" smtClean="0"/>
          </a:p>
          <a:p>
            <a:pPr eaLnBrk="1" hangingPunct="1">
              <a:buFontTx/>
              <a:buNone/>
            </a:pPr>
            <a:r>
              <a:rPr lang="fr-FR" smtClean="0"/>
              <a:t>               =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baseline="30000" smtClean="0">
                <a:solidFill>
                  <a:srgbClr val="000099"/>
                </a:solidFill>
              </a:rPr>
              <a:t>(0,6 + 0,4)</a:t>
            </a:r>
            <a:r>
              <a:rPr lang="fr-FR" smtClean="0"/>
              <a:t> (0,05 K</a:t>
            </a:r>
            <a:r>
              <a:rPr lang="fr-FR" baseline="30000" smtClean="0"/>
              <a:t>0,6</a:t>
            </a:r>
            <a:r>
              <a:rPr lang="fr-FR" smtClean="0"/>
              <a:t>L</a:t>
            </a:r>
            <a:r>
              <a:rPr lang="fr-FR" baseline="30000" smtClean="0"/>
              <a:t>0,4</a:t>
            </a:r>
            <a:r>
              <a:rPr lang="fr-FR" smtClean="0"/>
              <a:t>)</a:t>
            </a:r>
          </a:p>
          <a:p>
            <a:pPr eaLnBrk="1" hangingPunct="1">
              <a:buFontTx/>
              <a:buNone/>
            </a:pPr>
            <a:r>
              <a:rPr lang="fr-FR" smtClean="0"/>
              <a:t>               =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baseline="30000" smtClean="0">
                <a:solidFill>
                  <a:srgbClr val="000099"/>
                </a:solidFill>
              </a:rPr>
              <a:t>1 </a:t>
            </a:r>
            <a:r>
              <a:rPr lang="fr-FR" smtClean="0"/>
              <a:t>f(K,L)</a:t>
            </a:r>
          </a:p>
          <a:p>
            <a:pPr eaLnBrk="1" hangingPunct="1">
              <a:buFontTx/>
              <a:buNone/>
            </a:pPr>
            <a:endParaRPr lang="fr-FR" smtClean="0"/>
          </a:p>
          <a:p>
            <a:pPr eaLnBrk="1" hangingPunct="1">
              <a:buFontTx/>
              <a:buNone/>
            </a:pPr>
            <a:r>
              <a:rPr lang="fr-FR" smtClean="0"/>
              <a:t>f(K,L) est </a:t>
            </a:r>
            <a:r>
              <a:rPr lang="fr-FR" smtClean="0">
                <a:solidFill>
                  <a:srgbClr val="FF0000"/>
                </a:solidFill>
              </a:rPr>
              <a:t>homogène</a:t>
            </a:r>
            <a:r>
              <a:rPr lang="fr-FR" smtClean="0"/>
              <a:t> de degré </a:t>
            </a:r>
            <a:r>
              <a:rPr lang="fr-FR" smtClean="0">
                <a:solidFill>
                  <a:schemeClr val="accent2"/>
                </a:solidFill>
              </a:rPr>
              <a:t>1</a:t>
            </a:r>
            <a:r>
              <a:rPr lang="fr-F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2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2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1" grpId="0" build="p" bldLvl="5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fr-FR" sz="3600" smtClean="0"/>
              <a:t>4ème exemple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r-FR" smtClean="0"/>
              <a:t>Y= f(K,L) = K</a:t>
            </a:r>
            <a:r>
              <a:rPr lang="fr-FR" baseline="30000" smtClean="0"/>
              <a:t>1/3</a:t>
            </a:r>
            <a:r>
              <a:rPr lang="fr-FR" smtClean="0"/>
              <a:t>L</a:t>
            </a:r>
            <a:r>
              <a:rPr lang="fr-FR" baseline="30000" smtClean="0"/>
              <a:t>2/3 </a:t>
            </a:r>
            <a:r>
              <a:rPr lang="fr-FR" smtClean="0"/>
              <a:t>+ KL</a:t>
            </a:r>
          </a:p>
          <a:p>
            <a:pPr eaLnBrk="1" hangingPunct="1">
              <a:buFontTx/>
              <a:buNone/>
            </a:pPr>
            <a:endParaRPr lang="fr-FR" smtClean="0"/>
          </a:p>
          <a:p>
            <a:pPr eaLnBrk="1" hangingPunct="1">
              <a:buFontTx/>
              <a:buNone/>
            </a:pPr>
            <a:r>
              <a:rPr lang="fr-FR" smtClean="0"/>
              <a:t>f(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K ,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L) = 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K)</a:t>
            </a:r>
            <a:r>
              <a:rPr lang="fr-FR" baseline="30000" smtClean="0"/>
              <a:t>1/3</a:t>
            </a:r>
            <a:r>
              <a:rPr lang="fr-FR" smtClean="0"/>
              <a:t> 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L)</a:t>
            </a:r>
            <a:r>
              <a:rPr lang="fr-FR" baseline="30000" smtClean="0"/>
              <a:t>2/3</a:t>
            </a:r>
            <a:r>
              <a:rPr lang="fr-FR" smtClean="0"/>
              <a:t> + 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K) 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L)</a:t>
            </a:r>
          </a:p>
          <a:p>
            <a:pPr eaLnBrk="1" hangingPunct="1">
              <a:buFontTx/>
              <a:buNone/>
            </a:pPr>
            <a:r>
              <a:rPr lang="fr-FR" smtClean="0"/>
              <a:t>               =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baseline="30000" smtClean="0">
                <a:solidFill>
                  <a:srgbClr val="000099"/>
                </a:solidFill>
              </a:rPr>
              <a:t>(1/3+2/3)</a:t>
            </a:r>
            <a:r>
              <a:rPr lang="fr-FR" smtClean="0"/>
              <a:t> (K</a:t>
            </a:r>
            <a:r>
              <a:rPr lang="fr-FR" baseline="30000" smtClean="0"/>
              <a:t>1/3</a:t>
            </a:r>
            <a:r>
              <a:rPr lang="fr-FR" smtClean="0"/>
              <a:t>L</a:t>
            </a:r>
            <a:r>
              <a:rPr lang="fr-FR" baseline="30000" smtClean="0"/>
              <a:t>2/3</a:t>
            </a:r>
            <a:r>
              <a:rPr lang="fr-FR" smtClean="0"/>
              <a:t>) +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baseline="30000" smtClean="0">
                <a:solidFill>
                  <a:schemeClr val="accent2"/>
                </a:solidFill>
              </a:rPr>
              <a:t>(1+1)</a:t>
            </a:r>
            <a:r>
              <a:rPr lang="fr-FR" smtClean="0"/>
              <a:t> KL</a:t>
            </a:r>
          </a:p>
          <a:p>
            <a:pPr eaLnBrk="1" hangingPunct="1">
              <a:buFontTx/>
              <a:buNone/>
            </a:pPr>
            <a:r>
              <a:rPr lang="fr-FR" smtClean="0"/>
              <a:t>               =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baseline="30000" smtClean="0">
                <a:solidFill>
                  <a:srgbClr val="000099"/>
                </a:solidFill>
              </a:rPr>
              <a:t>1 </a:t>
            </a:r>
            <a:r>
              <a:rPr lang="fr-FR" smtClean="0"/>
              <a:t>(K</a:t>
            </a:r>
            <a:r>
              <a:rPr lang="fr-FR" baseline="30000" smtClean="0"/>
              <a:t>1/3</a:t>
            </a:r>
            <a:r>
              <a:rPr lang="fr-FR" smtClean="0"/>
              <a:t>L</a:t>
            </a:r>
            <a:r>
              <a:rPr lang="fr-FR" baseline="30000" smtClean="0"/>
              <a:t>2/3</a:t>
            </a:r>
            <a:r>
              <a:rPr lang="fr-FR" smtClean="0"/>
              <a:t>) +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baseline="30000" smtClean="0">
                <a:solidFill>
                  <a:schemeClr val="accent2"/>
                </a:solidFill>
              </a:rPr>
              <a:t>2</a:t>
            </a:r>
            <a:r>
              <a:rPr lang="fr-FR" smtClean="0"/>
              <a:t> KL</a:t>
            </a:r>
          </a:p>
          <a:p>
            <a:pPr eaLnBrk="1" hangingPunct="1">
              <a:buFontTx/>
              <a:buNone/>
            </a:pPr>
            <a:endParaRPr lang="fr-FR" smtClean="0"/>
          </a:p>
          <a:p>
            <a:pPr eaLnBrk="1" hangingPunct="1">
              <a:buFontTx/>
              <a:buNone/>
            </a:pPr>
            <a:r>
              <a:rPr lang="fr-FR" smtClean="0"/>
              <a:t>f(K,L) est </a:t>
            </a:r>
            <a:r>
              <a:rPr lang="fr-FR" smtClean="0">
                <a:solidFill>
                  <a:schemeClr val="accent2"/>
                </a:solidFill>
              </a:rPr>
              <a:t>non</a:t>
            </a:r>
            <a:r>
              <a:rPr lang="fr-FR" smtClean="0"/>
              <a:t> </a:t>
            </a:r>
            <a:r>
              <a:rPr lang="fr-FR" smtClean="0">
                <a:solidFill>
                  <a:srgbClr val="FF0000"/>
                </a:solidFill>
              </a:rPr>
              <a:t>homogène</a:t>
            </a:r>
            <a:r>
              <a:rPr lang="fr-F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3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3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5" grpId="0" build="p" bldLvl="5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4000" smtClean="0"/>
              <a:t>Homogénéité et échelle de l’activité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/>
            <a:r>
              <a:rPr lang="fr-FR" sz="2800" smtClean="0"/>
              <a:t>Le coefficient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 est un indicateur de la taille (de la dimension, de l’échelle) de l’activité et des facteurs de production utilisés.</a:t>
            </a:r>
          </a:p>
          <a:p>
            <a:pPr eaLnBrk="1" hangingPunct="1"/>
            <a:r>
              <a:rPr lang="fr-FR" sz="2800" smtClean="0"/>
              <a:t>Une économie ou une entreprise dont la fonction de production est f(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K,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L) utilise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 fois plus </a:t>
            </a:r>
            <a:r>
              <a:rPr lang="fr-FR" sz="2800" u="sng" smtClean="0"/>
              <a:t>de chacun des  2 facteurs</a:t>
            </a:r>
            <a:r>
              <a:rPr lang="fr-FR" sz="2800" smtClean="0"/>
              <a:t> qu’une économie ou une entreprise dont la fonction de production est f(K,L).</a:t>
            </a:r>
          </a:p>
          <a:p>
            <a:pPr eaLnBrk="1" hangingPunct="1"/>
            <a:r>
              <a:rPr lang="fr-FR" sz="2800" smtClean="0"/>
              <a:t>Si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 </a:t>
            </a:r>
            <a:r>
              <a:rPr lang="fr-FR" sz="2800" smtClean="0">
                <a:solidFill>
                  <a:schemeClr val="accent2"/>
                </a:solidFill>
              </a:rPr>
              <a:t>&gt; 1</a:t>
            </a:r>
            <a:r>
              <a:rPr lang="fr-FR" sz="2800" smtClean="0"/>
              <a:t> alors la taille  est plus grande.</a:t>
            </a:r>
          </a:p>
          <a:p>
            <a:pPr eaLnBrk="1" hangingPunct="1"/>
            <a:r>
              <a:rPr lang="fr-FR" sz="2800" smtClean="0"/>
              <a:t>Si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 </a:t>
            </a:r>
            <a:r>
              <a:rPr lang="fr-FR" sz="2800" smtClean="0">
                <a:solidFill>
                  <a:schemeClr val="accent2"/>
                </a:solidFill>
              </a:rPr>
              <a:t>&lt; 1</a:t>
            </a:r>
            <a:r>
              <a:rPr lang="fr-FR" sz="2800" smtClean="0"/>
              <a:t> alors la taille est plus petite.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59" grpId="0" build="p" bldLvl="5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85800"/>
          </a:xfrm>
        </p:spPr>
        <p:txBody>
          <a:bodyPr/>
          <a:lstStyle/>
          <a:p>
            <a:pPr eaLnBrk="1" hangingPunct="1"/>
            <a:r>
              <a:rPr lang="fr-FR" sz="3200" smtClean="0"/>
              <a:t>Interprétation économique de l’homogénéité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01000" cy="3962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r-FR" smtClean="0"/>
              <a:t>f(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 K,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smtClean="0"/>
              <a:t> L) =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baseline="30000" smtClean="0">
                <a:solidFill>
                  <a:schemeClr val="accent2"/>
                </a:solidFill>
              </a:rPr>
              <a:t>n</a:t>
            </a:r>
            <a:r>
              <a:rPr lang="fr-FR" smtClean="0"/>
              <a:t> f(K, L)</a:t>
            </a:r>
          </a:p>
          <a:p>
            <a:pPr algn="ctr" eaLnBrk="1" hangingPunct="1">
              <a:buFontTx/>
              <a:buNone/>
            </a:pPr>
            <a:endParaRPr lang="fr-FR" smtClean="0"/>
          </a:p>
          <a:p>
            <a:pPr algn="ctr" eaLnBrk="1" hangingPunct="1">
              <a:buFontTx/>
              <a:buNone/>
            </a:pPr>
            <a:r>
              <a:rPr lang="fr-FR" smtClean="0"/>
              <a:t>Les facteurs de production sont multipliés par </a:t>
            </a:r>
            <a:r>
              <a:rPr lang="fr-FR" smtClean="0">
                <a:solidFill>
                  <a:srgbClr val="FF0000"/>
                </a:solidFill>
              </a:rPr>
              <a:t>t</a:t>
            </a:r>
          </a:p>
          <a:p>
            <a:pPr algn="ctr" eaLnBrk="1" hangingPunct="1">
              <a:buFontTx/>
              <a:buNone/>
            </a:pPr>
            <a:r>
              <a:rPr lang="fr-FR" b="1" smtClean="0">
                <a:sym typeface="Symbol" pitchFamily="18" charset="2"/>
              </a:rPr>
              <a:t></a:t>
            </a:r>
            <a:endParaRPr lang="fr-FR" b="1" smtClean="0"/>
          </a:p>
          <a:p>
            <a:pPr algn="ctr" eaLnBrk="1" hangingPunct="1">
              <a:buFontTx/>
              <a:buNone/>
            </a:pPr>
            <a:r>
              <a:rPr lang="fr-FR" smtClean="0"/>
              <a:t>La production est multipliée par </a:t>
            </a:r>
            <a:r>
              <a:rPr lang="fr-FR" smtClean="0">
                <a:solidFill>
                  <a:srgbClr val="FF0000"/>
                </a:solidFill>
              </a:rPr>
              <a:t>t</a:t>
            </a:r>
            <a:r>
              <a:rPr lang="fr-FR" baseline="30000" smtClean="0">
                <a:solidFill>
                  <a:srgbClr val="000099"/>
                </a:solidFill>
              </a:rPr>
              <a:t>n</a:t>
            </a:r>
            <a:r>
              <a:rPr lang="fr-FR" smtClean="0"/>
              <a:t> </a:t>
            </a:r>
          </a:p>
          <a:p>
            <a:pPr eaLnBrk="1" hangingPunct="1">
              <a:buFontTx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3" grpId="0" build="p" bldLvl="5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85800"/>
          </a:xfrm>
        </p:spPr>
        <p:txBody>
          <a:bodyPr/>
          <a:lstStyle/>
          <a:p>
            <a:pPr eaLnBrk="1" hangingPunct="1"/>
            <a:r>
              <a:rPr lang="fr-FR" sz="3200" smtClean="0"/>
              <a:t>Exemple 1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01000" cy="4876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f(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 K,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 L) =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baseline="30000" smtClean="0">
                <a:solidFill>
                  <a:schemeClr val="accent2"/>
                </a:solidFill>
              </a:rPr>
              <a:t>2</a:t>
            </a:r>
            <a:r>
              <a:rPr lang="fr-FR" sz="2800" smtClean="0"/>
              <a:t> f(K, L)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fr-FR" sz="28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Les facteurs de production sont multipliés par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b="1" smtClean="0">
                <a:sym typeface="Symbol" pitchFamily="18" charset="2"/>
              </a:rPr>
              <a:t></a:t>
            </a:r>
            <a:endParaRPr lang="fr-FR" sz="2800" b="1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La production est multipliée par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baseline="30000" smtClean="0">
                <a:solidFill>
                  <a:srgbClr val="000099"/>
                </a:solidFill>
              </a:rPr>
              <a:t>2</a:t>
            </a:r>
            <a:r>
              <a:rPr lang="fr-FR" sz="2800" smtClean="0"/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fr-FR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Si t = 2 (on double les facteurs de production) alors la production quadruple (</a:t>
            </a:r>
            <a:r>
              <a:rPr lang="fr-FR" sz="2800" smtClean="0">
                <a:solidFill>
                  <a:srgbClr val="FF0000"/>
                </a:solidFill>
              </a:rPr>
              <a:t>2</a:t>
            </a:r>
            <a:r>
              <a:rPr lang="fr-FR" sz="2800" baseline="30000" smtClean="0">
                <a:solidFill>
                  <a:srgbClr val="000099"/>
                </a:solidFill>
              </a:rPr>
              <a:t>2</a:t>
            </a:r>
            <a:r>
              <a:rPr lang="fr-FR" sz="2800" smtClean="0"/>
              <a:t> = 4).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Si t = 0,5 (on diminue les facteurs de moitié) alors la production est divisée par 4 (</a:t>
            </a:r>
            <a:r>
              <a:rPr lang="fr-FR" sz="2800" smtClean="0">
                <a:solidFill>
                  <a:srgbClr val="FF0000"/>
                </a:solidFill>
              </a:rPr>
              <a:t>0,5</a:t>
            </a:r>
            <a:r>
              <a:rPr lang="fr-FR" sz="2800" baseline="30000" smtClean="0">
                <a:solidFill>
                  <a:srgbClr val="000099"/>
                </a:solidFill>
              </a:rPr>
              <a:t>2</a:t>
            </a:r>
            <a:r>
              <a:rPr lang="fr-FR" sz="2800" smtClean="0"/>
              <a:t> = 0,25).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6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6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07" grpId="0" build="p" bldLvl="5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85800"/>
          </a:xfrm>
        </p:spPr>
        <p:txBody>
          <a:bodyPr/>
          <a:lstStyle/>
          <a:p>
            <a:pPr eaLnBrk="1" hangingPunct="1"/>
            <a:r>
              <a:rPr lang="fr-FR" sz="3200" smtClean="0"/>
              <a:t>Exemple 2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01000" cy="4876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f(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 K,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 L) =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baseline="30000" smtClean="0">
                <a:solidFill>
                  <a:schemeClr val="accent2"/>
                </a:solidFill>
              </a:rPr>
              <a:t>0,5</a:t>
            </a:r>
            <a:r>
              <a:rPr lang="fr-FR" sz="2800" smtClean="0"/>
              <a:t> f(K, L)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fr-FR" sz="28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Les facteurs de production sont multipliés par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b="1" smtClean="0">
                <a:sym typeface="Symbol" pitchFamily="18" charset="2"/>
              </a:rPr>
              <a:t></a:t>
            </a:r>
            <a:endParaRPr lang="fr-FR" sz="2800" b="1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La production est multipliée par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baseline="30000" smtClean="0">
                <a:solidFill>
                  <a:srgbClr val="000099"/>
                </a:solidFill>
              </a:rPr>
              <a:t>0,5</a:t>
            </a:r>
            <a:r>
              <a:rPr lang="fr-FR" sz="2800" smtClean="0"/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fr-FR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Si t = 2 (on double les facteurs de production) alors la production augmente d’environ 40% (</a:t>
            </a:r>
            <a:r>
              <a:rPr lang="fr-FR" sz="2800" smtClean="0">
                <a:solidFill>
                  <a:srgbClr val="FF0000"/>
                </a:solidFill>
              </a:rPr>
              <a:t>2</a:t>
            </a:r>
            <a:r>
              <a:rPr lang="fr-FR" sz="2800" baseline="30000" smtClean="0">
                <a:solidFill>
                  <a:srgbClr val="000099"/>
                </a:solidFill>
              </a:rPr>
              <a:t>0,5</a:t>
            </a:r>
            <a:r>
              <a:rPr lang="fr-FR" sz="2800" smtClean="0"/>
              <a:t> = 1,4).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Si t = 0,5 (on diminue les facteurs de moitié) alors la production diminue d’environ 30% (</a:t>
            </a:r>
            <a:r>
              <a:rPr lang="fr-FR" sz="2800" smtClean="0">
                <a:solidFill>
                  <a:srgbClr val="FF0000"/>
                </a:solidFill>
              </a:rPr>
              <a:t>0,5</a:t>
            </a:r>
            <a:r>
              <a:rPr lang="fr-FR" sz="2800" baseline="30000" smtClean="0">
                <a:solidFill>
                  <a:srgbClr val="000099"/>
                </a:solidFill>
              </a:rPr>
              <a:t>1/2</a:t>
            </a:r>
            <a:r>
              <a:rPr lang="fr-FR" sz="2800" smtClean="0"/>
              <a:t> = 0,7).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7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7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7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7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7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7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7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7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7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7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1" grpId="0" build="p" bldLvl="5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85800"/>
          </a:xfrm>
        </p:spPr>
        <p:txBody>
          <a:bodyPr/>
          <a:lstStyle/>
          <a:p>
            <a:pPr eaLnBrk="1" hangingPunct="1"/>
            <a:r>
              <a:rPr lang="fr-FR" sz="3200" smtClean="0"/>
              <a:t>Exemple 3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01000" cy="4876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f(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 K,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 L) =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baseline="30000" smtClean="0">
                <a:solidFill>
                  <a:schemeClr val="accent2"/>
                </a:solidFill>
              </a:rPr>
              <a:t>1</a:t>
            </a:r>
            <a:r>
              <a:rPr lang="fr-FR" sz="2800" smtClean="0"/>
              <a:t> f(K, L)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fr-FR" sz="28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Les facteurs de production sont multipliés par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b="1" smtClean="0">
                <a:sym typeface="Symbol" pitchFamily="18" charset="2"/>
              </a:rPr>
              <a:t></a:t>
            </a:r>
            <a:endParaRPr lang="fr-FR" sz="2800" b="1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La production est multipliée par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baseline="30000" smtClean="0">
                <a:solidFill>
                  <a:srgbClr val="000099"/>
                </a:solidFill>
              </a:rPr>
              <a:t>1</a:t>
            </a:r>
            <a:r>
              <a:rPr lang="fr-FR" sz="2800" smtClean="0"/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fr-FR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Si t = 2 (on double les facteurs de production) alors la production double aussi (</a:t>
            </a:r>
            <a:r>
              <a:rPr lang="fr-FR" sz="2800" smtClean="0">
                <a:solidFill>
                  <a:srgbClr val="FF0000"/>
                </a:solidFill>
              </a:rPr>
              <a:t>2</a:t>
            </a:r>
            <a:r>
              <a:rPr lang="fr-FR" sz="2800" baseline="30000" smtClean="0">
                <a:solidFill>
                  <a:srgbClr val="000099"/>
                </a:solidFill>
              </a:rPr>
              <a:t>1</a:t>
            </a:r>
            <a:r>
              <a:rPr lang="fr-FR" sz="2800" smtClean="0"/>
              <a:t> = 2).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Si t = 0,5 (on diminue les facteurs de moitié) alors la production diminue de moitié aussi (</a:t>
            </a:r>
            <a:r>
              <a:rPr lang="fr-FR" sz="2800" smtClean="0">
                <a:solidFill>
                  <a:srgbClr val="FF0000"/>
                </a:solidFill>
              </a:rPr>
              <a:t>0,5</a:t>
            </a:r>
            <a:r>
              <a:rPr lang="fr-FR" sz="2800" baseline="30000" smtClean="0">
                <a:solidFill>
                  <a:srgbClr val="000099"/>
                </a:solidFill>
              </a:rPr>
              <a:t>1</a:t>
            </a:r>
            <a:r>
              <a:rPr lang="fr-FR" sz="2800" smtClean="0"/>
              <a:t> = 0,5).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8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8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(+)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Une nouvelle notion d’investissement est apparue depuis une dizaine d’années : notion de capital humain </a:t>
            </a:r>
          </a:p>
          <a:p>
            <a:r>
              <a:rPr lang="fr-FR" dirty="0" smtClean="0"/>
              <a:t>Elle assimile la capacité de production , du travailleur à celle d’une machine , d’un moyen de production physique</a:t>
            </a:r>
          </a:p>
          <a:p>
            <a:r>
              <a:rPr lang="fr-FR" dirty="0" smtClean="0"/>
              <a:t>Ce sont des qualifications professionnelles qui permettent aux travailleurs d’être plus productifs.</a:t>
            </a:r>
          </a:p>
          <a:p>
            <a:r>
              <a:rPr lang="fr-FR" dirty="0" smtClean="0"/>
              <a:t>Les qualifications     par l’apprentissage (expérience ) et par la formation (les études) sont considérés comme investissement dans le K humain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 rot="5400000" flipH="1" flipV="1">
            <a:off x="3321835" y="4607727"/>
            <a:ext cx="21431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85800"/>
          </a:xfrm>
        </p:spPr>
        <p:txBody>
          <a:bodyPr/>
          <a:lstStyle/>
          <a:p>
            <a:pPr eaLnBrk="1" hangingPunct="1"/>
            <a:r>
              <a:rPr lang="fr-FR" sz="3200" smtClean="0"/>
              <a:t>Degré d’homogénéité et rendement d’échelle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800" smtClean="0">
                <a:solidFill>
                  <a:srgbClr val="003399"/>
                </a:solidFill>
              </a:rPr>
              <a:t>Hypothèse :</a:t>
            </a:r>
            <a:r>
              <a:rPr lang="fr-FR" sz="2800" smtClean="0"/>
              <a:t> La fonction de production est homogène : f(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 K,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 L) = </a:t>
            </a: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baseline="30000" smtClean="0">
                <a:solidFill>
                  <a:schemeClr val="accent2"/>
                </a:solidFill>
              </a:rPr>
              <a:t>n</a:t>
            </a:r>
            <a:r>
              <a:rPr lang="fr-FR" sz="2800" smtClean="0"/>
              <a:t> f(K, L) .</a:t>
            </a:r>
          </a:p>
          <a:p>
            <a:pPr eaLnBrk="1" hangingPunct="1">
              <a:lnSpc>
                <a:spcPct val="90000"/>
              </a:lnSpc>
            </a:pPr>
            <a:endParaRPr lang="fr-FR" sz="2800" smtClean="0"/>
          </a:p>
          <a:p>
            <a:pPr eaLnBrk="1" hangingPunct="1">
              <a:lnSpc>
                <a:spcPct val="90000"/>
              </a:lnSpc>
            </a:pPr>
            <a:r>
              <a:rPr lang="fr-FR" sz="2800" smtClean="0">
                <a:solidFill>
                  <a:srgbClr val="FF0000"/>
                </a:solidFill>
              </a:rPr>
              <a:t>t</a:t>
            </a:r>
            <a:r>
              <a:rPr lang="fr-FR" sz="2800" smtClean="0"/>
              <a:t> est une mesure de la taille de l’activité.</a:t>
            </a:r>
          </a:p>
          <a:p>
            <a:pPr eaLnBrk="1" hangingPunct="1">
              <a:lnSpc>
                <a:spcPct val="90000"/>
              </a:lnSpc>
            </a:pPr>
            <a:endParaRPr lang="fr-FR" sz="280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800" smtClean="0">
                <a:solidFill>
                  <a:srgbClr val="000099"/>
                </a:solidFill>
              </a:rPr>
              <a:t>n</a:t>
            </a:r>
            <a:r>
              <a:rPr lang="fr-FR" sz="2800" smtClean="0"/>
              <a:t> décrit la nature des rendements d’échelle.</a:t>
            </a:r>
          </a:p>
          <a:p>
            <a:pPr eaLnBrk="1" hangingPunct="1">
              <a:lnSpc>
                <a:spcPct val="90000"/>
              </a:lnSpc>
            </a:pPr>
            <a:endParaRPr lang="fr-FR" sz="280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800" smtClean="0">
                <a:solidFill>
                  <a:srgbClr val="000099"/>
                </a:solidFill>
              </a:rPr>
              <a:t>n</a:t>
            </a:r>
            <a:r>
              <a:rPr lang="fr-FR" sz="2800" smtClean="0"/>
              <a:t> </a:t>
            </a:r>
            <a:r>
              <a:rPr lang="fr-FR" sz="2800" smtClean="0">
                <a:solidFill>
                  <a:srgbClr val="FF0000"/>
                </a:solidFill>
              </a:rPr>
              <a:t>&lt; </a:t>
            </a:r>
            <a:r>
              <a:rPr lang="fr-FR" sz="2800" smtClean="0"/>
              <a:t>1 : Les rendements d’échelle sont </a:t>
            </a:r>
            <a:r>
              <a:rPr lang="fr-FR" sz="2800" smtClean="0">
                <a:solidFill>
                  <a:srgbClr val="003399"/>
                </a:solidFill>
              </a:rPr>
              <a:t>décroissants</a:t>
            </a:r>
            <a:r>
              <a:rPr lang="fr-FR" sz="28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fr-FR" sz="2800" smtClean="0">
                <a:solidFill>
                  <a:srgbClr val="000099"/>
                </a:solidFill>
              </a:rPr>
              <a:t>n</a:t>
            </a:r>
            <a:r>
              <a:rPr lang="fr-FR" sz="2800" smtClean="0"/>
              <a:t> </a:t>
            </a:r>
            <a:r>
              <a:rPr lang="fr-FR" sz="2800" smtClean="0">
                <a:solidFill>
                  <a:srgbClr val="FF0000"/>
                </a:solidFill>
              </a:rPr>
              <a:t>&gt;</a:t>
            </a:r>
            <a:r>
              <a:rPr lang="fr-FR" sz="2800" smtClean="0"/>
              <a:t> 1 : Les rendements d’échelle sont </a:t>
            </a:r>
            <a:r>
              <a:rPr lang="fr-FR" sz="2800" smtClean="0">
                <a:solidFill>
                  <a:srgbClr val="003399"/>
                </a:solidFill>
              </a:rPr>
              <a:t>croissants</a:t>
            </a:r>
            <a:r>
              <a:rPr lang="fr-FR" sz="28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fr-FR" sz="2800" smtClean="0">
                <a:solidFill>
                  <a:srgbClr val="000099"/>
                </a:solidFill>
              </a:rPr>
              <a:t>n </a:t>
            </a:r>
            <a:r>
              <a:rPr lang="fr-FR" sz="2800" smtClean="0">
                <a:solidFill>
                  <a:srgbClr val="FF0000"/>
                </a:solidFill>
              </a:rPr>
              <a:t>=</a:t>
            </a:r>
            <a:r>
              <a:rPr lang="fr-FR" sz="2800" smtClean="0"/>
              <a:t> 1 : Les rendements d’échelle sont </a:t>
            </a:r>
            <a:r>
              <a:rPr lang="fr-FR" sz="2800" smtClean="0">
                <a:solidFill>
                  <a:srgbClr val="003399"/>
                </a:solidFill>
              </a:rPr>
              <a:t>constants</a:t>
            </a:r>
            <a:r>
              <a:rPr lang="fr-FR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9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9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9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9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9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9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 bldLvl="5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2800" smtClean="0"/>
              <a:t>Cas fréquents selon la nature des rendements d’échelle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400" b="1" smtClean="0">
                <a:solidFill>
                  <a:srgbClr val="000099"/>
                </a:solidFill>
              </a:rPr>
              <a:t>n</a:t>
            </a:r>
            <a:r>
              <a:rPr lang="fr-FR" sz="2400" b="1" smtClean="0"/>
              <a:t> </a:t>
            </a:r>
            <a:r>
              <a:rPr lang="fr-FR" sz="2400" b="1" smtClean="0">
                <a:solidFill>
                  <a:srgbClr val="FF0000"/>
                </a:solidFill>
              </a:rPr>
              <a:t>&lt; </a:t>
            </a:r>
            <a:r>
              <a:rPr lang="fr-FR" sz="2400" b="1" smtClean="0"/>
              <a:t>1</a:t>
            </a:r>
            <a:r>
              <a:rPr lang="fr-FR" sz="2400" smtClean="0"/>
              <a:t> : Les rendements d’échelle </a:t>
            </a:r>
            <a:r>
              <a:rPr lang="fr-FR" sz="2400" smtClean="0">
                <a:solidFill>
                  <a:srgbClr val="003399"/>
                </a:solidFill>
              </a:rPr>
              <a:t>décroissants</a:t>
            </a:r>
            <a:r>
              <a:rPr lang="fr-FR" sz="2400" smtClean="0"/>
              <a:t> : Cas des activités liées aux ressources naturelles : Exemple : extraction de ressources pétrolières. Touts les facteurs peuvent augmenter par exemple sauf les ressources naturelles impliquées dans la production </a:t>
            </a:r>
            <a:r>
              <a:rPr lang="fr-FR" sz="2400" smtClean="0">
                <a:solidFill>
                  <a:srgbClr val="FF0000"/>
                </a:solidFill>
                <a:sym typeface="Symbol" pitchFamily="18" charset="2"/>
              </a:rPr>
              <a:t></a:t>
            </a:r>
            <a:r>
              <a:rPr lang="fr-FR" sz="2400" smtClean="0">
                <a:sym typeface="Symbol" pitchFamily="18" charset="2"/>
              </a:rPr>
              <a:t> Compétition politique pour contrôler les gisements de ressources naturelles.</a:t>
            </a:r>
            <a:endParaRPr lang="fr-FR" sz="2400" smtClean="0"/>
          </a:p>
          <a:p>
            <a:pPr eaLnBrk="1" hangingPunct="1">
              <a:lnSpc>
                <a:spcPct val="90000"/>
              </a:lnSpc>
            </a:pPr>
            <a:r>
              <a:rPr lang="fr-FR" sz="2400" b="1" smtClean="0">
                <a:solidFill>
                  <a:srgbClr val="000099"/>
                </a:solidFill>
              </a:rPr>
              <a:t>n</a:t>
            </a:r>
            <a:r>
              <a:rPr lang="fr-FR" sz="2400" b="1" smtClean="0"/>
              <a:t> </a:t>
            </a:r>
            <a:r>
              <a:rPr lang="fr-FR" sz="2400" b="1" smtClean="0">
                <a:solidFill>
                  <a:srgbClr val="FF0000"/>
                </a:solidFill>
              </a:rPr>
              <a:t>&gt;</a:t>
            </a:r>
            <a:r>
              <a:rPr lang="fr-FR" sz="2400" b="1" smtClean="0"/>
              <a:t> 1</a:t>
            </a:r>
            <a:r>
              <a:rPr lang="fr-FR" sz="2400" smtClean="0"/>
              <a:t> : Les rendements </a:t>
            </a:r>
            <a:r>
              <a:rPr lang="fr-FR" sz="2400" smtClean="0">
                <a:solidFill>
                  <a:srgbClr val="003399"/>
                </a:solidFill>
              </a:rPr>
              <a:t>croissants </a:t>
            </a:r>
            <a:r>
              <a:rPr lang="fr-FR" sz="2400" smtClean="0"/>
              <a:t>: Cas des activités à haute dose de R&amp;D (recherche et développement). Exemple : construction automobile. Plus la taille de l’activité est importante et plus les résultats de la R&amp;D sont mieux utilisés </a:t>
            </a:r>
            <a:r>
              <a:rPr lang="fr-FR" sz="2400" smtClean="0">
                <a:solidFill>
                  <a:srgbClr val="FF0000"/>
                </a:solidFill>
                <a:sym typeface="Symbol" pitchFamily="18" charset="2"/>
              </a:rPr>
              <a:t></a:t>
            </a:r>
            <a:r>
              <a:rPr lang="fr-FR" sz="2400" smtClean="0">
                <a:sym typeface="Symbol" pitchFamily="18" charset="2"/>
              </a:rPr>
              <a:t> Compétition commerciale et politique pour conquérir de nouveaux marchés.</a:t>
            </a:r>
            <a:endParaRPr lang="fr-FR" sz="2400" smtClean="0"/>
          </a:p>
          <a:p>
            <a:pPr eaLnBrk="1" hangingPunct="1">
              <a:lnSpc>
                <a:spcPct val="90000"/>
              </a:lnSpc>
            </a:pPr>
            <a:r>
              <a:rPr lang="fr-FR" sz="2400" b="1" smtClean="0">
                <a:solidFill>
                  <a:srgbClr val="000099"/>
                </a:solidFill>
              </a:rPr>
              <a:t>n </a:t>
            </a:r>
            <a:r>
              <a:rPr lang="fr-FR" sz="2400" b="1" smtClean="0">
                <a:solidFill>
                  <a:srgbClr val="FF0000"/>
                </a:solidFill>
              </a:rPr>
              <a:t>=</a:t>
            </a:r>
            <a:r>
              <a:rPr lang="fr-FR" sz="2400" b="1" smtClean="0"/>
              <a:t> 1</a:t>
            </a:r>
            <a:r>
              <a:rPr lang="fr-FR" sz="2400" smtClean="0"/>
              <a:t> : Les rendements d’échelle </a:t>
            </a:r>
            <a:r>
              <a:rPr lang="fr-FR" sz="2400" smtClean="0">
                <a:solidFill>
                  <a:srgbClr val="003399"/>
                </a:solidFill>
              </a:rPr>
              <a:t>constants</a:t>
            </a:r>
            <a:r>
              <a:rPr lang="fr-FR" sz="2400" smtClean="0"/>
              <a:t>. Les autres cas. Ils sont plus répandus dans la réalité.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 bldLvl="5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14600"/>
            <a:ext cx="7848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fr-FR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progrès technique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838200"/>
          </a:xfrm>
        </p:spPr>
        <p:txBody>
          <a:bodyPr/>
          <a:lstStyle/>
          <a:p>
            <a:pPr eaLnBrk="1" hangingPunct="1"/>
            <a:r>
              <a:rPr lang="fr-FR" sz="2400" b="1" smtClean="0"/>
              <a:t>La Productivité globale des facteurs (PGF) et le progrès technique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214438"/>
            <a:ext cx="8143875" cy="5357812"/>
          </a:xfrm>
        </p:spPr>
        <p:txBody>
          <a:bodyPr/>
          <a:lstStyle/>
          <a:p>
            <a:pPr eaLnBrk="1" hangingPunct="1"/>
            <a:r>
              <a:rPr lang="fr-FR" sz="2800" smtClean="0"/>
              <a:t>A travers le temps, une partie de l’évolution de la production ne peut être expliquée par les facteurs de production K &amp; L.</a:t>
            </a:r>
          </a:p>
          <a:p>
            <a:pPr eaLnBrk="1" hangingPunct="1"/>
            <a:endParaRPr lang="fr-FR" sz="2800" smtClean="0"/>
          </a:p>
          <a:p>
            <a:pPr algn="ctr" eaLnBrk="1" hangingPunct="1">
              <a:buFontTx/>
              <a:buNone/>
            </a:pPr>
            <a:r>
              <a:rPr lang="fr-FR" sz="2800" smtClean="0"/>
              <a:t>Y</a:t>
            </a:r>
            <a:r>
              <a:rPr lang="fr-FR" sz="2800" b="1" baseline="-25000" smtClean="0"/>
              <a:t>t</a:t>
            </a:r>
            <a:r>
              <a:rPr lang="fr-FR" sz="2800" smtClean="0"/>
              <a:t> = </a:t>
            </a:r>
            <a:r>
              <a:rPr lang="fr-FR" sz="2800" smtClean="0">
                <a:solidFill>
                  <a:srgbClr val="FF0000"/>
                </a:solidFill>
              </a:rPr>
              <a:t>A</a:t>
            </a:r>
            <a:r>
              <a:rPr lang="fr-FR" sz="2800" b="1" baseline="-25000" smtClean="0"/>
              <a:t>t</a:t>
            </a:r>
            <a:r>
              <a:rPr lang="fr-FR" sz="2800" smtClean="0"/>
              <a:t> f(</a:t>
            </a:r>
            <a:r>
              <a:rPr lang="fr-FR" sz="2800" smtClean="0">
                <a:solidFill>
                  <a:srgbClr val="003399"/>
                </a:solidFill>
              </a:rPr>
              <a:t>K</a:t>
            </a:r>
            <a:r>
              <a:rPr lang="fr-FR" sz="2800" b="1" baseline="-25000" smtClean="0"/>
              <a:t>t</a:t>
            </a:r>
            <a:r>
              <a:rPr lang="fr-FR" sz="2800" smtClean="0"/>
              <a:t>, </a:t>
            </a:r>
            <a:r>
              <a:rPr lang="fr-FR" sz="2800" smtClean="0">
                <a:solidFill>
                  <a:srgbClr val="003399"/>
                </a:solidFill>
              </a:rPr>
              <a:t>L</a:t>
            </a:r>
            <a:r>
              <a:rPr lang="fr-FR" sz="2800" b="1" baseline="-25000" smtClean="0"/>
              <a:t>t</a:t>
            </a:r>
            <a:r>
              <a:rPr lang="fr-FR" sz="2800" smtClean="0"/>
              <a:t>)</a:t>
            </a:r>
          </a:p>
          <a:p>
            <a:pPr algn="ctr" eaLnBrk="1" hangingPunct="1">
              <a:buFontTx/>
              <a:buNone/>
            </a:pPr>
            <a:endParaRPr lang="fr-FR" sz="2800" smtClean="0"/>
          </a:p>
          <a:p>
            <a:pPr eaLnBrk="1" hangingPunct="1"/>
            <a:r>
              <a:rPr lang="fr-FR" sz="2800" smtClean="0"/>
              <a:t>La production s’explique par </a:t>
            </a:r>
            <a:r>
              <a:rPr lang="fr-FR" sz="2800" smtClean="0">
                <a:solidFill>
                  <a:srgbClr val="003399"/>
                </a:solidFill>
              </a:rPr>
              <a:t>K</a:t>
            </a:r>
            <a:r>
              <a:rPr lang="fr-FR" sz="2800" smtClean="0"/>
              <a:t>, par </a:t>
            </a:r>
            <a:r>
              <a:rPr lang="fr-FR" sz="2800" smtClean="0">
                <a:solidFill>
                  <a:srgbClr val="003399"/>
                </a:solidFill>
              </a:rPr>
              <a:t>L</a:t>
            </a:r>
            <a:r>
              <a:rPr lang="fr-FR" sz="2800" smtClean="0"/>
              <a:t> et par </a:t>
            </a:r>
            <a:r>
              <a:rPr lang="fr-FR" sz="2800" smtClean="0">
                <a:solidFill>
                  <a:srgbClr val="FF0000"/>
                </a:solidFill>
              </a:rPr>
              <a:t>A</a:t>
            </a:r>
          </a:p>
          <a:p>
            <a:pPr eaLnBrk="1" hangingPunct="1"/>
            <a:r>
              <a:rPr lang="fr-FR" sz="2800" smtClean="0">
                <a:solidFill>
                  <a:srgbClr val="FF0000"/>
                </a:solidFill>
              </a:rPr>
              <a:t>A</a:t>
            </a:r>
            <a:r>
              <a:rPr lang="fr-FR" sz="2800" smtClean="0"/>
              <a:t> est le </a:t>
            </a:r>
            <a:r>
              <a:rPr lang="fr-FR" sz="2800" smtClean="0">
                <a:solidFill>
                  <a:srgbClr val="FF0000"/>
                </a:solidFill>
              </a:rPr>
              <a:t>progrès technique</a:t>
            </a:r>
            <a:r>
              <a:rPr lang="fr-FR" sz="2800" smtClean="0"/>
              <a:t> ou </a:t>
            </a:r>
            <a:r>
              <a:rPr lang="fr-FR" sz="2800" smtClean="0">
                <a:solidFill>
                  <a:srgbClr val="FF0000"/>
                </a:solidFill>
              </a:rPr>
              <a:t>la productivité globale des facteurs</a:t>
            </a:r>
            <a:r>
              <a:rPr lang="fr-FR" sz="2800" smtClean="0"/>
              <a:t> (PGF)</a:t>
            </a:r>
          </a:p>
          <a:p>
            <a:pPr eaLnBrk="1" hangingPunct="1"/>
            <a:r>
              <a:rPr lang="fr-FR" sz="2800" smtClean="0"/>
              <a:t>A travers le temps A varie et entraine une variation de Y sans que ni K ni L ne varient.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533400"/>
          </a:xfrm>
        </p:spPr>
        <p:txBody>
          <a:bodyPr/>
          <a:lstStyle/>
          <a:p>
            <a:pPr eaLnBrk="1" hangingPunct="1"/>
            <a:r>
              <a:rPr lang="fr-FR" sz="2800" smtClean="0"/>
              <a:t>Origines et sources du progrès technique et de la PGF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5181600"/>
          </a:xfrm>
        </p:spPr>
        <p:txBody>
          <a:bodyPr/>
          <a:lstStyle/>
          <a:p>
            <a:pPr eaLnBrk="1" hangingPunct="1"/>
            <a:r>
              <a:rPr lang="fr-FR" sz="2400" smtClean="0">
                <a:solidFill>
                  <a:srgbClr val="003399"/>
                </a:solidFill>
              </a:rPr>
              <a:t>L’innovation :</a:t>
            </a:r>
            <a:r>
              <a:rPr lang="fr-FR" sz="2400" smtClean="0"/>
              <a:t> Utilisation de nouvelles techniques de production. La même quantité de facteurs K &amp; L fournit alors plus de production.</a:t>
            </a:r>
          </a:p>
          <a:p>
            <a:pPr eaLnBrk="1" hangingPunct="1"/>
            <a:r>
              <a:rPr lang="fr-FR" sz="2400" smtClean="0">
                <a:solidFill>
                  <a:srgbClr val="003399"/>
                </a:solidFill>
              </a:rPr>
              <a:t>L’amélioration de la gestion :</a:t>
            </a:r>
            <a:r>
              <a:rPr lang="fr-FR" sz="2400" smtClean="0"/>
              <a:t> Meilleure utilisation des mêmes quantités de facteurs K &amp; L au sein de l’entreprise fournit plus de production.</a:t>
            </a:r>
          </a:p>
          <a:p>
            <a:pPr eaLnBrk="1" hangingPunct="1"/>
            <a:r>
              <a:rPr lang="fr-FR" sz="2400" smtClean="0">
                <a:solidFill>
                  <a:srgbClr val="003399"/>
                </a:solidFill>
              </a:rPr>
              <a:t>L’amélioration de la qualité des facteurs :</a:t>
            </a:r>
            <a:r>
              <a:rPr lang="fr-FR" sz="2400" smtClean="0"/>
              <a:t> Par exemple, avec le temps, par l’apprentissage sur le tas, la même quantité de facteur L (de meilleure qualité) produit plus.</a:t>
            </a:r>
          </a:p>
          <a:p>
            <a:pPr eaLnBrk="1" hangingPunct="1"/>
            <a:r>
              <a:rPr lang="fr-FR" sz="2400" smtClean="0">
                <a:solidFill>
                  <a:srgbClr val="003399"/>
                </a:solidFill>
              </a:rPr>
              <a:t>La disponibilité des ressources naturelles :</a:t>
            </a:r>
            <a:r>
              <a:rPr lang="fr-FR" sz="2400" smtClean="0"/>
              <a:t> Une détérioration de l’environnement naturel se traduit par moins de production même si les quantités de facteurs K &amp; L sont constantes.</a:t>
            </a:r>
          </a:p>
          <a:p>
            <a:pPr eaLnBrk="1" hangingPunct="1"/>
            <a:r>
              <a:rPr lang="fr-FR" sz="2400" smtClean="0">
                <a:solidFill>
                  <a:srgbClr val="003399"/>
                </a:solidFill>
              </a:rPr>
              <a:t>L’environnement des affaires</a:t>
            </a:r>
            <a:r>
              <a:rPr lang="fr-FR" sz="2400" smtClean="0"/>
              <a:t>, etc.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2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2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1" grpId="0" build="p" bldLvl="5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71438"/>
            <a:ext cx="8001000" cy="533400"/>
          </a:xfrm>
        </p:spPr>
        <p:txBody>
          <a:bodyPr/>
          <a:lstStyle/>
          <a:p>
            <a:pPr eaLnBrk="1" hangingPunct="1"/>
            <a:r>
              <a:rPr lang="fr-FR" sz="2800" b="1" smtClean="0"/>
              <a:t>Le TCAM de la PGF 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14375"/>
            <a:ext cx="8258175" cy="60007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r-FR" sz="2800" smtClean="0"/>
              <a:t>Y</a:t>
            </a:r>
            <a:r>
              <a:rPr lang="fr-FR" sz="2800" baseline="-25000" smtClean="0"/>
              <a:t>t</a:t>
            </a:r>
            <a:r>
              <a:rPr lang="fr-FR" sz="2800" smtClean="0"/>
              <a:t> = </a:t>
            </a:r>
            <a:r>
              <a:rPr lang="fr-FR" sz="2800" smtClean="0">
                <a:solidFill>
                  <a:srgbClr val="FF0000"/>
                </a:solidFill>
              </a:rPr>
              <a:t>A</a:t>
            </a:r>
            <a:r>
              <a:rPr lang="fr-FR" sz="2800" baseline="-25000" smtClean="0"/>
              <a:t>t</a:t>
            </a:r>
            <a:r>
              <a:rPr lang="fr-FR" sz="2800" smtClean="0"/>
              <a:t> f(</a:t>
            </a:r>
            <a:r>
              <a:rPr lang="fr-FR" sz="2800" smtClean="0">
                <a:solidFill>
                  <a:srgbClr val="003399"/>
                </a:solidFill>
              </a:rPr>
              <a:t>K</a:t>
            </a:r>
            <a:r>
              <a:rPr lang="fr-FR" sz="2800" baseline="-25000" smtClean="0"/>
              <a:t>t</a:t>
            </a:r>
            <a:r>
              <a:rPr lang="fr-FR" sz="2800" smtClean="0"/>
              <a:t>, </a:t>
            </a:r>
            <a:r>
              <a:rPr lang="fr-FR" sz="2800" smtClean="0">
                <a:solidFill>
                  <a:srgbClr val="003399"/>
                </a:solidFill>
              </a:rPr>
              <a:t>L</a:t>
            </a:r>
            <a:r>
              <a:rPr lang="fr-FR" sz="2800" baseline="-25000" smtClean="0"/>
              <a:t>t</a:t>
            </a:r>
            <a:r>
              <a:rPr lang="fr-FR" sz="2800" smtClean="0"/>
              <a:t>)</a:t>
            </a:r>
          </a:p>
          <a:p>
            <a:pPr algn="ctr" eaLnBrk="1" hangingPunct="1">
              <a:buFontTx/>
              <a:buNone/>
            </a:pPr>
            <a:r>
              <a:rPr lang="fr-FR" sz="2800" smtClean="0">
                <a:solidFill>
                  <a:srgbClr val="FF0000"/>
                </a:solidFill>
                <a:sym typeface="Symbol" pitchFamily="18" charset="2"/>
              </a:rPr>
              <a:t></a:t>
            </a:r>
            <a:endParaRPr lang="fr-FR" sz="2400" smtClean="0">
              <a:solidFill>
                <a:srgbClr val="FF0000"/>
              </a:solidFill>
            </a:endParaRPr>
          </a:p>
          <a:p>
            <a:pPr eaLnBrk="1" hangingPunct="1"/>
            <a:r>
              <a:rPr lang="fr-FR" sz="2400" smtClean="0"/>
              <a:t> On montre que :</a:t>
            </a:r>
          </a:p>
          <a:p>
            <a:pPr algn="ctr" eaLnBrk="1" hangingPunct="1">
              <a:buFontTx/>
              <a:buNone/>
            </a:pPr>
            <a:r>
              <a:rPr lang="fr-FR" smtClean="0"/>
              <a:t>g</a:t>
            </a:r>
            <a:r>
              <a:rPr lang="fr-FR" baseline="-25000" smtClean="0">
                <a:solidFill>
                  <a:srgbClr val="003399"/>
                </a:solidFill>
              </a:rPr>
              <a:t>Y</a:t>
            </a:r>
            <a:r>
              <a:rPr lang="fr-FR" smtClean="0"/>
              <a:t> = </a:t>
            </a:r>
            <a:r>
              <a:rPr lang="fr-FR" smtClean="0">
                <a:sym typeface="Symbol" pitchFamily="18" charset="2"/>
              </a:rPr>
              <a:t></a:t>
            </a:r>
            <a:r>
              <a:rPr lang="fr-FR" baseline="-25000" smtClean="0">
                <a:solidFill>
                  <a:srgbClr val="003399"/>
                </a:solidFill>
                <a:sym typeface="Symbol" pitchFamily="18" charset="2"/>
              </a:rPr>
              <a:t>K</a:t>
            </a:r>
            <a:r>
              <a:rPr lang="fr-FR" smtClean="0">
                <a:solidFill>
                  <a:srgbClr val="003399"/>
                </a:solidFill>
              </a:rPr>
              <a:t> </a:t>
            </a:r>
            <a:r>
              <a:rPr lang="fr-FR" smtClean="0"/>
              <a:t>g</a:t>
            </a:r>
            <a:r>
              <a:rPr lang="fr-FR" baseline="-25000" smtClean="0">
                <a:solidFill>
                  <a:srgbClr val="003399"/>
                </a:solidFill>
              </a:rPr>
              <a:t>K</a:t>
            </a:r>
            <a:r>
              <a:rPr lang="fr-FR" smtClean="0"/>
              <a:t> + </a:t>
            </a:r>
            <a:r>
              <a:rPr lang="fr-FR" smtClean="0">
                <a:sym typeface="Symbol" pitchFamily="18" charset="2"/>
              </a:rPr>
              <a:t></a:t>
            </a:r>
            <a:r>
              <a:rPr lang="fr-FR" baseline="-25000" smtClean="0">
                <a:solidFill>
                  <a:srgbClr val="003399"/>
                </a:solidFill>
                <a:sym typeface="Symbol" pitchFamily="18" charset="2"/>
              </a:rPr>
              <a:t>L</a:t>
            </a:r>
            <a:r>
              <a:rPr lang="fr-FR" smtClean="0">
                <a:solidFill>
                  <a:srgbClr val="003399"/>
                </a:solidFill>
              </a:rPr>
              <a:t> </a:t>
            </a:r>
            <a:r>
              <a:rPr lang="fr-FR" smtClean="0"/>
              <a:t>g</a:t>
            </a:r>
            <a:r>
              <a:rPr lang="fr-FR" baseline="-25000" smtClean="0">
                <a:solidFill>
                  <a:srgbClr val="003399"/>
                </a:solidFill>
              </a:rPr>
              <a:t>L</a:t>
            </a:r>
            <a:r>
              <a:rPr lang="fr-FR" smtClean="0"/>
              <a:t> + g</a:t>
            </a:r>
            <a:r>
              <a:rPr lang="fr-FR" baseline="-25000" smtClean="0">
                <a:solidFill>
                  <a:srgbClr val="003399"/>
                </a:solidFill>
              </a:rPr>
              <a:t>A</a:t>
            </a:r>
            <a:endParaRPr lang="fr-FR" sz="2400" baseline="-25000" smtClean="0">
              <a:solidFill>
                <a:srgbClr val="003399"/>
              </a:solidFill>
            </a:endParaRPr>
          </a:p>
          <a:p>
            <a:pPr eaLnBrk="1" hangingPunct="1"/>
            <a:r>
              <a:rPr lang="fr-FR" sz="2400" smtClean="0">
                <a:solidFill>
                  <a:srgbClr val="003399"/>
                </a:solidFill>
              </a:rPr>
              <a:t>Avec :</a:t>
            </a:r>
          </a:p>
          <a:p>
            <a:pPr lvl="1" eaLnBrk="1" hangingPunct="1"/>
            <a:r>
              <a:rPr lang="fr-FR" sz="2400" smtClean="0"/>
              <a:t>g</a:t>
            </a:r>
            <a:r>
              <a:rPr lang="fr-FR" sz="2400" baseline="-25000" smtClean="0">
                <a:solidFill>
                  <a:srgbClr val="003399"/>
                </a:solidFill>
              </a:rPr>
              <a:t>Y</a:t>
            </a:r>
            <a:r>
              <a:rPr lang="fr-FR" sz="2400" smtClean="0"/>
              <a:t> , g</a:t>
            </a:r>
            <a:r>
              <a:rPr lang="fr-FR" sz="2400" baseline="-25000" smtClean="0">
                <a:solidFill>
                  <a:srgbClr val="003399"/>
                </a:solidFill>
              </a:rPr>
              <a:t>K</a:t>
            </a:r>
            <a:r>
              <a:rPr lang="fr-FR" sz="2400" smtClean="0"/>
              <a:t> , g</a:t>
            </a:r>
            <a:r>
              <a:rPr lang="fr-FR" sz="2400" baseline="-25000" smtClean="0">
                <a:solidFill>
                  <a:srgbClr val="003399"/>
                </a:solidFill>
              </a:rPr>
              <a:t>L</a:t>
            </a:r>
            <a:r>
              <a:rPr lang="fr-FR" sz="2400" smtClean="0"/>
              <a:t> et g</a:t>
            </a:r>
            <a:r>
              <a:rPr lang="fr-FR" sz="2400" baseline="-25000" smtClean="0">
                <a:solidFill>
                  <a:srgbClr val="003399"/>
                </a:solidFill>
              </a:rPr>
              <a:t>A</a:t>
            </a:r>
            <a:r>
              <a:rPr lang="fr-FR" sz="1800" baseline="-25000" smtClean="0">
                <a:solidFill>
                  <a:srgbClr val="003399"/>
                </a:solidFill>
              </a:rPr>
              <a:t> </a:t>
            </a:r>
            <a:r>
              <a:rPr lang="fr-FR" sz="1800" smtClean="0">
                <a:solidFill>
                  <a:srgbClr val="003399"/>
                </a:solidFill>
              </a:rPr>
              <a:t> les taux de croissance annuel moyens respectifs de Y, K, L et A.</a:t>
            </a:r>
            <a:endParaRPr lang="fr-FR" sz="2400" smtClean="0">
              <a:solidFill>
                <a:srgbClr val="003399"/>
              </a:solidFill>
            </a:endParaRPr>
          </a:p>
          <a:p>
            <a:pPr lvl="1" eaLnBrk="1" hangingPunct="1"/>
            <a:r>
              <a:rPr lang="fr-FR" sz="2400" smtClean="0">
                <a:sym typeface="Symbol" pitchFamily="18" charset="2"/>
              </a:rPr>
              <a:t></a:t>
            </a:r>
            <a:r>
              <a:rPr lang="fr-FR" sz="2400" baseline="-25000" smtClean="0">
                <a:solidFill>
                  <a:srgbClr val="003399"/>
                </a:solidFill>
                <a:sym typeface="Symbol" pitchFamily="18" charset="2"/>
              </a:rPr>
              <a:t>K </a:t>
            </a:r>
            <a:r>
              <a:rPr lang="fr-FR" sz="2400" smtClean="0">
                <a:sym typeface="Symbol" pitchFamily="18" charset="2"/>
              </a:rPr>
              <a:t>: Part du capital dans le produit : </a:t>
            </a:r>
            <a:r>
              <a:rPr lang="fr-FR" sz="2400" smtClean="0"/>
              <a:t>(r </a:t>
            </a:r>
            <a:r>
              <a:rPr lang="fr-FR" sz="2400" smtClean="0">
                <a:solidFill>
                  <a:srgbClr val="003399"/>
                </a:solidFill>
              </a:rPr>
              <a:t>K</a:t>
            </a:r>
            <a:r>
              <a:rPr lang="fr-FR" sz="2400" smtClean="0"/>
              <a:t> /Y)</a:t>
            </a:r>
            <a:r>
              <a:rPr lang="fr-FR" sz="2400" smtClean="0">
                <a:solidFill>
                  <a:srgbClr val="003399"/>
                </a:solidFill>
              </a:rPr>
              <a:t> </a:t>
            </a:r>
            <a:endParaRPr lang="fr-FR" sz="2400" smtClean="0">
              <a:sym typeface="Symbol" pitchFamily="18" charset="2"/>
            </a:endParaRPr>
          </a:p>
          <a:p>
            <a:pPr lvl="1" eaLnBrk="1" hangingPunct="1"/>
            <a:r>
              <a:rPr lang="fr-FR" sz="2400" smtClean="0">
                <a:sym typeface="Symbol" pitchFamily="18" charset="2"/>
              </a:rPr>
              <a:t></a:t>
            </a:r>
            <a:r>
              <a:rPr lang="fr-FR" sz="2400" baseline="-25000" smtClean="0">
                <a:solidFill>
                  <a:srgbClr val="003399"/>
                </a:solidFill>
                <a:sym typeface="Symbol" pitchFamily="18" charset="2"/>
              </a:rPr>
              <a:t>L </a:t>
            </a:r>
            <a:r>
              <a:rPr lang="fr-FR" sz="2400" smtClean="0">
                <a:sym typeface="Symbol" pitchFamily="18" charset="2"/>
              </a:rPr>
              <a:t>: Part du travail dans le produit  : </a:t>
            </a:r>
            <a:r>
              <a:rPr lang="fr-FR" sz="2400" smtClean="0"/>
              <a:t>(w </a:t>
            </a:r>
            <a:r>
              <a:rPr lang="fr-FR" sz="2400" smtClean="0">
                <a:solidFill>
                  <a:srgbClr val="003399"/>
                </a:solidFill>
              </a:rPr>
              <a:t>L</a:t>
            </a:r>
            <a:r>
              <a:rPr lang="fr-FR" sz="2400" smtClean="0"/>
              <a:t> /Y)</a:t>
            </a:r>
            <a:r>
              <a:rPr lang="fr-FR" sz="2400" smtClean="0">
                <a:solidFill>
                  <a:srgbClr val="003399"/>
                </a:solidFill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fr-FR" sz="2800" smtClean="0">
                <a:solidFill>
                  <a:srgbClr val="FF0000"/>
                </a:solidFill>
                <a:sym typeface="Symbol" pitchFamily="18" charset="2"/>
              </a:rPr>
              <a:t></a:t>
            </a:r>
          </a:p>
          <a:p>
            <a:pPr algn="ctr" eaLnBrk="1" hangingPunct="1">
              <a:buFontTx/>
              <a:buNone/>
            </a:pPr>
            <a:r>
              <a:rPr lang="fr-FR" sz="2400" smtClean="0"/>
              <a:t>g</a:t>
            </a:r>
            <a:r>
              <a:rPr lang="fr-FR" sz="2400" baseline="-25000" smtClean="0">
                <a:solidFill>
                  <a:srgbClr val="003399"/>
                </a:solidFill>
              </a:rPr>
              <a:t>A</a:t>
            </a:r>
            <a:r>
              <a:rPr lang="fr-FR" sz="2400" smtClean="0"/>
              <a:t> = g</a:t>
            </a:r>
            <a:r>
              <a:rPr lang="fr-FR" sz="2400" baseline="-25000" smtClean="0">
                <a:solidFill>
                  <a:srgbClr val="003399"/>
                </a:solidFill>
              </a:rPr>
              <a:t>Y </a:t>
            </a:r>
            <a:r>
              <a:rPr lang="fr-FR" sz="2400" smtClean="0">
                <a:solidFill>
                  <a:srgbClr val="003399"/>
                </a:solidFill>
              </a:rPr>
              <a:t>–</a:t>
            </a:r>
            <a:r>
              <a:rPr lang="fr-FR" sz="2400" smtClean="0"/>
              <a:t> (</a:t>
            </a:r>
            <a:r>
              <a:rPr lang="fr-FR" sz="2400" smtClean="0">
                <a:sym typeface="Symbol" pitchFamily="18" charset="2"/>
              </a:rPr>
              <a:t></a:t>
            </a:r>
            <a:r>
              <a:rPr lang="fr-FR" sz="2400" baseline="-25000" smtClean="0">
                <a:solidFill>
                  <a:srgbClr val="003399"/>
                </a:solidFill>
                <a:sym typeface="Symbol" pitchFamily="18" charset="2"/>
              </a:rPr>
              <a:t>K</a:t>
            </a:r>
            <a:r>
              <a:rPr lang="fr-FR" sz="2400" smtClean="0">
                <a:solidFill>
                  <a:srgbClr val="003399"/>
                </a:solidFill>
              </a:rPr>
              <a:t> </a:t>
            </a:r>
            <a:r>
              <a:rPr lang="fr-FR" sz="2400" smtClean="0"/>
              <a:t>g</a:t>
            </a:r>
            <a:r>
              <a:rPr lang="fr-FR" sz="2400" baseline="-25000" smtClean="0">
                <a:solidFill>
                  <a:srgbClr val="003399"/>
                </a:solidFill>
              </a:rPr>
              <a:t>K</a:t>
            </a:r>
            <a:r>
              <a:rPr lang="fr-FR" sz="2400" smtClean="0"/>
              <a:t> + </a:t>
            </a:r>
            <a:r>
              <a:rPr lang="fr-FR" sz="2400" smtClean="0">
                <a:sym typeface="Symbol" pitchFamily="18" charset="2"/>
              </a:rPr>
              <a:t></a:t>
            </a:r>
            <a:r>
              <a:rPr lang="fr-FR" sz="2400" baseline="-25000" smtClean="0">
                <a:solidFill>
                  <a:srgbClr val="003399"/>
                </a:solidFill>
                <a:sym typeface="Symbol" pitchFamily="18" charset="2"/>
              </a:rPr>
              <a:t>L</a:t>
            </a:r>
            <a:r>
              <a:rPr lang="fr-FR" sz="2400" smtClean="0">
                <a:solidFill>
                  <a:srgbClr val="003399"/>
                </a:solidFill>
              </a:rPr>
              <a:t> </a:t>
            </a:r>
            <a:r>
              <a:rPr lang="fr-FR" sz="2400" smtClean="0"/>
              <a:t>g</a:t>
            </a:r>
            <a:r>
              <a:rPr lang="fr-FR" sz="2400" baseline="-25000" smtClean="0">
                <a:solidFill>
                  <a:srgbClr val="003399"/>
                </a:solidFill>
              </a:rPr>
              <a:t>L</a:t>
            </a:r>
            <a:r>
              <a:rPr lang="fr-FR" sz="2400" smtClean="0"/>
              <a:t>)</a:t>
            </a:r>
            <a:endParaRPr lang="fr-FR" sz="2400" baseline="-25000" smtClean="0">
              <a:solidFill>
                <a:srgbClr val="003399"/>
              </a:solidFill>
            </a:endParaRPr>
          </a:p>
          <a:p>
            <a:pPr algn="ctr" eaLnBrk="1" hangingPunct="1">
              <a:buFontTx/>
              <a:buNone/>
            </a:pPr>
            <a:endParaRPr lang="fr-FR" sz="2400" smtClean="0">
              <a:solidFill>
                <a:srgbClr val="003399"/>
              </a:solidFill>
            </a:endParaRPr>
          </a:p>
          <a:p>
            <a:pPr algn="ctr" eaLnBrk="1" hangingPunct="1">
              <a:buFontTx/>
              <a:buNone/>
            </a:pPr>
            <a:r>
              <a:rPr lang="fr-FR" sz="2400" smtClean="0">
                <a:solidFill>
                  <a:srgbClr val="003399"/>
                </a:solidFill>
              </a:rPr>
              <a:t>TCAM de A: TCAM de Y non expliqué par ceux de K &amp; 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5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5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5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5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5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5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5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5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5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65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5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5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build="p" bldLvl="5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4635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3200" smtClean="0"/>
              <a:t>Exemple</a:t>
            </a:r>
          </a:p>
        </p:txBody>
      </p:sp>
      <p:graphicFrame>
        <p:nvGraphicFramePr>
          <p:cNvPr id="466993" name="Group 49"/>
          <p:cNvGraphicFramePr>
            <a:graphicFrameLocks noGrp="1"/>
          </p:cNvGraphicFramePr>
          <p:nvPr>
            <p:ph type="tbl" idx="1"/>
          </p:nvPr>
        </p:nvGraphicFramePr>
        <p:xfrm>
          <a:off x="468313" y="1268413"/>
          <a:ext cx="8280400" cy="4876800"/>
        </p:xfrm>
        <a:graphic>
          <a:graphicData uri="http://schemas.openxmlformats.org/drawingml/2006/table">
            <a:tbl>
              <a:tblPr/>
              <a:tblGrid>
                <a:gridCol w="4289425"/>
                <a:gridCol w="1903412"/>
                <a:gridCol w="2087563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Variable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Cas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Cas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Taux de crois. de 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4,1%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Taux de crois du travail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Taux de crois. du capital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7,5%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Part du travail dans le produit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Part du capital dans le produit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Taux de crois. de la PGF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6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14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productivité marginale</a:t>
            </a:r>
          </a:p>
        </p:txBody>
      </p:sp>
      <p:sp>
        <p:nvSpPr>
          <p:cNvPr id="2051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 IHEC 09_10</a:t>
            </a:r>
          </a:p>
        </p:txBody>
      </p:sp>
      <p:sp>
        <p:nvSpPr>
          <p:cNvPr id="205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9E17FC-9FB0-418D-B7C3-5087519494CA}" type="slidenum">
              <a:rPr lang="ar-SA" smtClean="0"/>
              <a:pPr/>
              <a:t>67</a:t>
            </a:fld>
            <a:endParaRPr lang="fr-FR" smtClean="0"/>
          </a:p>
        </p:txBody>
      </p:sp>
      <p:sp>
        <p:nvSpPr>
          <p:cNvPr id="205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85800"/>
          </a:xfrm>
        </p:spPr>
        <p:txBody>
          <a:bodyPr/>
          <a:lstStyle/>
          <a:p>
            <a:pPr eaLnBrk="1" hangingPunct="1"/>
            <a:r>
              <a:rPr lang="fr-FR" sz="3200" smtClean="0">
                <a:solidFill>
                  <a:srgbClr val="000099"/>
                </a:solidFill>
              </a:rPr>
              <a:t>Signification de la productivité marginale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447800"/>
            <a:ext cx="8001000" cy="4876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fr-FR" smtClean="0"/>
              <a:t>La productivité </a:t>
            </a:r>
            <a:r>
              <a:rPr lang="fr-FR" smtClean="0">
                <a:solidFill>
                  <a:schemeClr val="accent2"/>
                </a:solidFill>
              </a:rPr>
              <a:t>marginale</a:t>
            </a:r>
            <a:r>
              <a:rPr lang="fr-FR" smtClean="0"/>
              <a:t> d’un facteur est la quantité </a:t>
            </a:r>
            <a:r>
              <a:rPr lang="fr-FR" u="sng" smtClean="0"/>
              <a:t>d’output additionnel</a:t>
            </a:r>
            <a:r>
              <a:rPr lang="fr-FR" smtClean="0"/>
              <a:t> que l’on obtient lorsque </a:t>
            </a:r>
            <a:r>
              <a:rPr lang="fr-FR" smtClean="0">
                <a:solidFill>
                  <a:schemeClr val="accent2"/>
                </a:solidFill>
              </a:rPr>
              <a:t>ce facteur augmente d’une unité</a:t>
            </a:r>
            <a:r>
              <a:rPr lang="fr-FR" smtClean="0"/>
              <a:t> alors que </a:t>
            </a:r>
            <a:r>
              <a:rPr lang="fr-FR" u="sng" smtClean="0"/>
              <a:t>l’autre facteur reste constant</a:t>
            </a:r>
            <a:r>
              <a:rPr lang="fr-FR" smtClean="0"/>
              <a:t>.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La Pm </a:t>
            </a:r>
            <a:r>
              <a:rPr lang="fr-FR" smtClean="0">
                <a:solidFill>
                  <a:srgbClr val="FF0000"/>
                </a:solidFill>
              </a:rPr>
              <a:t>varie</a:t>
            </a:r>
            <a:r>
              <a:rPr lang="fr-FR" smtClean="0">
                <a:solidFill>
                  <a:schemeClr val="accent2"/>
                </a:solidFill>
              </a:rPr>
              <a:t> en fonction de l’utilisation du facteur</a:t>
            </a:r>
            <a:r>
              <a:rPr lang="fr-FR" smtClean="0"/>
              <a:t>. Elle peut augmenter ou diminuer ou rester constante. Cela dépend de la fonction de production.</a:t>
            </a:r>
          </a:p>
        </p:txBody>
      </p:sp>
      <p:sp>
        <p:nvSpPr>
          <p:cNvPr id="307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 IHEC 09_10</a:t>
            </a:r>
          </a:p>
        </p:txBody>
      </p:sp>
      <p:sp>
        <p:nvSpPr>
          <p:cNvPr id="307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45D723-ED22-45AE-A2A9-D2AD3E56466E}" type="slidenum">
              <a:rPr lang="ar-SA" smtClean="0"/>
              <a:pPr/>
              <a:t>68</a:t>
            </a:fld>
            <a:endParaRPr lang="fr-FR" smtClean="0"/>
          </a:p>
        </p:txBody>
      </p:sp>
      <p:sp>
        <p:nvSpPr>
          <p:cNvPr id="3078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9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75"/>
            <a:ext cx="8077200" cy="623888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Définition de la productivité marginale </a:t>
            </a:r>
            <a:endParaRPr lang="fr-FR" sz="2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57250"/>
            <a:ext cx="8534400" cy="5143500"/>
          </a:xfrm>
        </p:spPr>
        <p:txBody>
          <a:bodyPr/>
          <a:lstStyle/>
          <a:p>
            <a:pPr eaLnBrk="1" hangingPunct="1"/>
            <a:r>
              <a:rPr lang="fr-FR" smtClean="0">
                <a:cs typeface="Times New Roman" pitchFamily="18" charset="0"/>
              </a:rPr>
              <a:t>La fonction de production  : </a:t>
            </a:r>
            <a:r>
              <a:rPr lang="fr-FR" smtClean="0">
                <a:solidFill>
                  <a:srgbClr val="000099"/>
                </a:solidFill>
                <a:cs typeface="Times New Roman" pitchFamily="18" charset="0"/>
              </a:rPr>
              <a:t>Y</a:t>
            </a:r>
            <a:r>
              <a:rPr lang="fr-FR" smtClean="0">
                <a:cs typeface="Times New Roman" pitchFamily="18" charset="0"/>
              </a:rPr>
              <a:t> = f </a:t>
            </a:r>
            <a:r>
              <a:rPr lang="fr-FR" smtClean="0">
                <a:solidFill>
                  <a:srgbClr val="000099"/>
                </a:solidFill>
                <a:cs typeface="Times New Roman" pitchFamily="18" charset="0"/>
              </a:rPr>
              <a:t>(K,L)</a:t>
            </a:r>
            <a:endParaRPr lang="fr-FR" smtClean="0">
              <a:cs typeface="Times New Roman" pitchFamily="18" charset="0"/>
            </a:endParaRPr>
          </a:p>
          <a:p>
            <a:pPr eaLnBrk="1" hangingPunct="1"/>
            <a:r>
              <a:rPr lang="fr-FR" smtClean="0">
                <a:cs typeface="Times New Roman" pitchFamily="18" charset="0"/>
              </a:rPr>
              <a:t>Notation et dérivée partielle :</a:t>
            </a:r>
          </a:p>
          <a:p>
            <a:pPr eaLnBrk="1" hangingPunct="1"/>
            <a:r>
              <a:rPr lang="fr-FR" smtClean="0">
                <a:cs typeface="Times New Roman" pitchFamily="18" charset="0"/>
              </a:rPr>
              <a:t>f’</a:t>
            </a:r>
            <a:r>
              <a:rPr lang="fr-FR" baseline="-25000" smtClean="0">
                <a:cs typeface="Times New Roman" pitchFamily="18" charset="0"/>
              </a:rPr>
              <a:t>K</a:t>
            </a:r>
            <a:r>
              <a:rPr lang="fr-FR" smtClean="0">
                <a:cs typeface="Times New Roman" pitchFamily="18" charset="0"/>
              </a:rPr>
              <a:t> = dérivée de Y par rapport à K en supposant que L est une constante.</a:t>
            </a:r>
          </a:p>
          <a:p>
            <a:pPr eaLnBrk="1" hangingPunct="1"/>
            <a:r>
              <a:rPr lang="fr-FR" smtClean="0">
                <a:cs typeface="Times New Roman" pitchFamily="18" charset="0"/>
              </a:rPr>
              <a:t>f’</a:t>
            </a:r>
            <a:r>
              <a:rPr lang="fr-FR" baseline="-25000" smtClean="0">
                <a:cs typeface="Times New Roman" pitchFamily="18" charset="0"/>
              </a:rPr>
              <a:t>L</a:t>
            </a:r>
            <a:r>
              <a:rPr lang="fr-FR" smtClean="0">
                <a:cs typeface="Times New Roman" pitchFamily="18" charset="0"/>
              </a:rPr>
              <a:t> = dérivée de Y par rapport à L en supposant que K est une constante.</a:t>
            </a:r>
          </a:p>
          <a:p>
            <a:pPr eaLnBrk="1" hangingPunct="1"/>
            <a:r>
              <a:rPr lang="fr-FR" smtClean="0">
                <a:cs typeface="Times New Roman" pitchFamily="18" charset="0"/>
              </a:rPr>
              <a:t>La productivité marginale :</a:t>
            </a:r>
          </a:p>
          <a:p>
            <a:pPr lvl="1" eaLnBrk="1" hangingPunct="1"/>
            <a:r>
              <a:rPr lang="fr-FR" sz="3200" smtClean="0">
                <a:cs typeface="Times New Roman" pitchFamily="18" charset="0"/>
              </a:rPr>
              <a:t>Du capital (Pm</a:t>
            </a:r>
            <a:r>
              <a:rPr lang="fr-FR" sz="3200" baseline="-25000" smtClean="0">
                <a:cs typeface="Times New Roman" pitchFamily="18" charset="0"/>
              </a:rPr>
              <a:t>K</a:t>
            </a:r>
            <a:r>
              <a:rPr lang="fr-FR" sz="3200" smtClean="0">
                <a:cs typeface="Times New Roman" pitchFamily="18" charset="0"/>
              </a:rPr>
              <a:t>) :     </a:t>
            </a:r>
            <a:r>
              <a:rPr lang="fr-FR" sz="3200" smtClean="0">
                <a:solidFill>
                  <a:srgbClr val="FF0000"/>
                </a:solidFill>
                <a:cs typeface="Times New Roman" pitchFamily="18" charset="0"/>
              </a:rPr>
              <a:t>f’</a:t>
            </a:r>
            <a:r>
              <a:rPr lang="fr-FR" sz="3200" baseline="-25000" smtClean="0">
                <a:solidFill>
                  <a:srgbClr val="FF0000"/>
                </a:solidFill>
                <a:cs typeface="Times New Roman" pitchFamily="18" charset="0"/>
              </a:rPr>
              <a:t>K</a:t>
            </a:r>
            <a:r>
              <a:rPr lang="fr-FR" sz="3200" baseline="-25000" smtClean="0">
                <a:cs typeface="Times New Roman" pitchFamily="18" charset="0"/>
              </a:rPr>
              <a:t>  </a:t>
            </a:r>
            <a:r>
              <a:rPr lang="fr-FR" sz="3200" smtClean="0">
                <a:cs typeface="Times New Roman" pitchFamily="18" charset="0"/>
              </a:rPr>
              <a:t>=</a:t>
            </a:r>
            <a:r>
              <a:rPr lang="fr-FR" sz="3200" baseline="-25000" smtClean="0">
                <a:cs typeface="Times New Roman" pitchFamily="18" charset="0"/>
              </a:rPr>
              <a:t> </a:t>
            </a:r>
            <a:r>
              <a:rPr lang="fr-FR" smtClean="0">
                <a:cs typeface="Times New Roman" pitchFamily="18" charset="0"/>
              </a:rPr>
              <a:t>δY</a:t>
            </a:r>
            <a:r>
              <a:rPr lang="fr-FR" b="1" smtClean="0">
                <a:cs typeface="Times New Roman" pitchFamily="18" charset="0"/>
              </a:rPr>
              <a:t>/</a:t>
            </a:r>
            <a:r>
              <a:rPr lang="fr-FR" smtClean="0">
                <a:cs typeface="Times New Roman" pitchFamily="18" charset="0"/>
              </a:rPr>
              <a:t>δK </a:t>
            </a:r>
            <a:endParaRPr lang="fr-FR" sz="3600" baseline="-25000" smtClean="0">
              <a:cs typeface="Times New Roman" pitchFamily="18" charset="0"/>
            </a:endParaRPr>
          </a:p>
          <a:p>
            <a:pPr lvl="1" eaLnBrk="1" hangingPunct="1"/>
            <a:r>
              <a:rPr lang="fr-FR" sz="3200" smtClean="0">
                <a:cs typeface="Times New Roman" pitchFamily="18" charset="0"/>
              </a:rPr>
              <a:t>Du travail (Pm</a:t>
            </a:r>
            <a:r>
              <a:rPr lang="fr-FR" sz="3200" baseline="-25000" smtClean="0">
                <a:cs typeface="Times New Roman" pitchFamily="18" charset="0"/>
              </a:rPr>
              <a:t>L</a:t>
            </a:r>
            <a:r>
              <a:rPr lang="fr-FR" sz="3200" smtClean="0">
                <a:cs typeface="Times New Roman" pitchFamily="18" charset="0"/>
              </a:rPr>
              <a:t>) :     </a:t>
            </a:r>
            <a:r>
              <a:rPr lang="fr-FR" sz="3200" smtClean="0">
                <a:solidFill>
                  <a:srgbClr val="FF0000"/>
                </a:solidFill>
                <a:cs typeface="Times New Roman" pitchFamily="18" charset="0"/>
              </a:rPr>
              <a:t>f’</a:t>
            </a:r>
            <a:r>
              <a:rPr lang="fr-FR" sz="3200" baseline="-25000" smtClean="0">
                <a:solidFill>
                  <a:srgbClr val="FF0000"/>
                </a:solidFill>
                <a:cs typeface="Times New Roman" pitchFamily="18" charset="0"/>
              </a:rPr>
              <a:t>L</a:t>
            </a:r>
            <a:r>
              <a:rPr lang="fr-FR" sz="3200" baseline="-25000" smtClean="0">
                <a:cs typeface="Times New Roman" pitchFamily="18" charset="0"/>
              </a:rPr>
              <a:t>  </a:t>
            </a:r>
            <a:r>
              <a:rPr lang="fr-FR" sz="3200" smtClean="0">
                <a:cs typeface="Times New Roman" pitchFamily="18" charset="0"/>
              </a:rPr>
              <a:t>= </a:t>
            </a:r>
            <a:r>
              <a:rPr lang="fr-FR" smtClean="0">
                <a:cs typeface="Times New Roman" pitchFamily="18" charset="0"/>
              </a:rPr>
              <a:t>δY</a:t>
            </a:r>
            <a:r>
              <a:rPr lang="fr-FR" b="1" smtClean="0">
                <a:cs typeface="Times New Roman" pitchFamily="18" charset="0"/>
              </a:rPr>
              <a:t>/</a:t>
            </a:r>
            <a:r>
              <a:rPr lang="fr-FR" smtClean="0">
                <a:cs typeface="Times New Roman" pitchFamily="18" charset="0"/>
              </a:rPr>
              <a:t>δL</a:t>
            </a:r>
            <a:r>
              <a:rPr lang="fr-FR" sz="2400" smtClean="0">
                <a:cs typeface="Times New Roman" pitchFamily="18" charset="0"/>
              </a:rPr>
              <a:t> </a:t>
            </a:r>
          </a:p>
          <a:p>
            <a:pPr lvl="1" eaLnBrk="1" hangingPunct="1">
              <a:buFontTx/>
              <a:buNone/>
            </a:pPr>
            <a:endParaRPr lang="fr-FR" sz="2400" smtClean="0">
              <a:cs typeface="Times New Roman" pitchFamily="18" charset="0"/>
            </a:endParaRPr>
          </a:p>
        </p:txBody>
      </p:sp>
      <p:sp>
        <p:nvSpPr>
          <p:cNvPr id="410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 IHEC 09_10</a:t>
            </a:r>
          </a:p>
        </p:txBody>
      </p:sp>
      <p:sp>
        <p:nvSpPr>
          <p:cNvPr id="410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F92AF3-132D-4CEE-A94D-B0D77266E586}" type="slidenum">
              <a:rPr lang="ar-SA" smtClean="0"/>
              <a:pPr/>
              <a:t>69</a:t>
            </a:fld>
            <a:endParaRPr lang="fr-FR" smtClean="0"/>
          </a:p>
        </p:txBody>
      </p:sp>
      <p:sp>
        <p:nvSpPr>
          <p:cNvPr id="4102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1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1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1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1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1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1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39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752600"/>
            <a:ext cx="7772400" cy="2667000"/>
          </a:xfrm>
        </p:spPr>
        <p:txBody>
          <a:bodyPr/>
          <a:lstStyle/>
          <a:p>
            <a:pPr eaLnBrk="1" hangingPunct="1">
              <a:defRPr/>
            </a:pPr>
            <a:r>
              <a:rPr lang="fr-F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décision d’investissement de l’entreprise privée</a:t>
            </a:r>
          </a:p>
        </p:txBody>
      </p:sp>
      <p:sp>
        <p:nvSpPr>
          <p:cNvPr id="2051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205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0406DE-275E-48E1-90CA-A114F3FF58FB}" type="slidenum">
              <a:rPr lang="ar-SA" smtClean="0"/>
              <a:pPr/>
              <a:t>7</a:t>
            </a:fld>
            <a:endParaRPr lang="fr-FR" dirty="0" smtClean="0"/>
          </a:p>
        </p:txBody>
      </p:sp>
      <p:sp>
        <p:nvSpPr>
          <p:cNvPr id="205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3200" smtClean="0"/>
              <a:t>Application</a:t>
            </a:r>
            <a:endParaRPr lang="fr-FR" sz="3200" smtClean="0">
              <a:solidFill>
                <a:schemeClr val="accent2"/>
              </a:solidFill>
            </a:endParaRPr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391400" cy="3733800"/>
          </a:xfrm>
        </p:spPr>
        <p:txBody>
          <a:bodyPr/>
          <a:lstStyle/>
          <a:p>
            <a:pPr eaLnBrk="1" hangingPunct="1">
              <a:defRPr/>
            </a:pPr>
            <a:r>
              <a:rPr lang="fr-FR" smtClean="0">
                <a:cs typeface="Times New Roman" pitchFamily="18" charset="0"/>
              </a:rPr>
              <a:t>Y = 1,25 K</a:t>
            </a:r>
            <a:r>
              <a:rPr lang="fr-FR" baseline="30000" smtClean="0">
                <a:cs typeface="Times New Roman" pitchFamily="18" charset="0"/>
              </a:rPr>
              <a:t>0,30</a:t>
            </a:r>
            <a:r>
              <a:rPr lang="fr-FR" smtClean="0">
                <a:cs typeface="Times New Roman" pitchFamily="18" charset="0"/>
              </a:rPr>
              <a:t>L</a:t>
            </a:r>
            <a:r>
              <a:rPr lang="fr-FR" baseline="30000" smtClean="0">
                <a:cs typeface="Times New Roman" pitchFamily="18" charset="0"/>
              </a:rPr>
              <a:t>0,70 </a:t>
            </a:r>
            <a:r>
              <a:rPr lang="fr-FR" smtClean="0">
                <a:solidFill>
                  <a:schemeClr val="accent2"/>
                </a:solidFill>
                <a:cs typeface="Times New Roman" pitchFamily="18" charset="0"/>
              </a:rPr>
              <a:t>&amp;</a:t>
            </a:r>
            <a:r>
              <a:rPr lang="fr-FR" smtClean="0">
                <a:cs typeface="Times New Roman" pitchFamily="18" charset="0"/>
              </a:rPr>
              <a:t> (K,L) = (150,25) </a:t>
            </a:r>
            <a:r>
              <a:rPr lang="fr-FR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</a:t>
            </a:r>
            <a:r>
              <a:rPr lang="fr-FR" smtClean="0">
                <a:cs typeface="Times New Roman" pitchFamily="18" charset="0"/>
              </a:rPr>
              <a:t> Y = </a:t>
            </a:r>
            <a:r>
              <a:rPr lang="fr-FR" smtClean="0">
                <a:solidFill>
                  <a:srgbClr val="FF0000"/>
                </a:solidFill>
                <a:cs typeface="Times New Roman" pitchFamily="18" charset="0"/>
              </a:rPr>
              <a:t>53,5</a:t>
            </a:r>
          </a:p>
          <a:p>
            <a:pPr eaLnBrk="1" hangingPunct="1">
              <a:buFontTx/>
              <a:buNone/>
              <a:defRPr/>
            </a:pPr>
            <a:endParaRPr lang="fr-FR" smtClean="0"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fr-FR" smtClean="0">
                <a:cs typeface="Times New Roman" pitchFamily="18" charset="0"/>
              </a:rPr>
              <a:t>La productivité marginale :</a:t>
            </a:r>
          </a:p>
          <a:p>
            <a:pPr lvl="1" eaLnBrk="1" hangingPunct="1">
              <a:defRPr/>
            </a:pPr>
            <a:r>
              <a:rPr lang="fr-FR" smtClean="0">
                <a:cs typeface="Times New Roman" pitchFamily="18" charset="0"/>
              </a:rPr>
              <a:t>Du capital :     </a:t>
            </a:r>
            <a:r>
              <a:rPr lang="fr-FR" sz="3200" smtClean="0">
                <a:cs typeface="Times New Roman" pitchFamily="18" charset="0"/>
              </a:rPr>
              <a:t>f’</a:t>
            </a:r>
            <a:r>
              <a:rPr lang="fr-FR" sz="3200" baseline="-25000" smtClean="0">
                <a:cs typeface="Times New Roman" pitchFamily="18" charset="0"/>
              </a:rPr>
              <a:t>K  </a:t>
            </a:r>
            <a:r>
              <a:rPr lang="fr-FR" sz="3200" smtClean="0">
                <a:cs typeface="Times New Roman" pitchFamily="18" charset="0"/>
              </a:rPr>
              <a:t>=</a:t>
            </a:r>
            <a:r>
              <a:rPr lang="fr-FR" sz="3200" baseline="-25000" smtClean="0">
                <a:cs typeface="Times New Roman" pitchFamily="18" charset="0"/>
              </a:rPr>
              <a:t> </a:t>
            </a:r>
            <a:r>
              <a:rPr lang="fr-FR" sz="3200" smtClean="0">
                <a:cs typeface="Times New Roman" pitchFamily="18" charset="0"/>
              </a:rPr>
              <a:t>δY</a:t>
            </a:r>
            <a:r>
              <a:rPr lang="fr-FR" sz="3200" b="1" smtClean="0">
                <a:cs typeface="Times New Roman" pitchFamily="18" charset="0"/>
              </a:rPr>
              <a:t>/</a:t>
            </a:r>
            <a:r>
              <a:rPr lang="fr-FR" sz="3200" smtClean="0">
                <a:cs typeface="Times New Roman" pitchFamily="18" charset="0"/>
              </a:rPr>
              <a:t>δK  = </a:t>
            </a:r>
            <a:r>
              <a:rPr lang="fr-FR" sz="3200" smtClean="0">
                <a:solidFill>
                  <a:srgbClr val="FF0000"/>
                </a:solidFill>
                <a:cs typeface="Times New Roman" pitchFamily="18" charset="0"/>
              </a:rPr>
              <a:t>0,11</a:t>
            </a:r>
            <a:endParaRPr lang="fr-FR" sz="3200" baseline="-25000" smtClean="0">
              <a:solidFill>
                <a:srgbClr val="FF0000"/>
              </a:solidFill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fr-FR" smtClean="0">
                <a:cs typeface="Times New Roman" pitchFamily="18" charset="0"/>
              </a:rPr>
              <a:t>Du travail  :     </a:t>
            </a:r>
            <a:r>
              <a:rPr lang="fr-FR" sz="3200" smtClean="0">
                <a:cs typeface="Times New Roman" pitchFamily="18" charset="0"/>
              </a:rPr>
              <a:t>f’</a:t>
            </a:r>
            <a:r>
              <a:rPr lang="fr-FR" sz="3200" baseline="-25000" smtClean="0">
                <a:cs typeface="Times New Roman" pitchFamily="18" charset="0"/>
              </a:rPr>
              <a:t>L  </a:t>
            </a:r>
            <a:r>
              <a:rPr lang="fr-FR" sz="3200" smtClean="0">
                <a:cs typeface="Times New Roman" pitchFamily="18" charset="0"/>
              </a:rPr>
              <a:t>= δY</a:t>
            </a:r>
            <a:r>
              <a:rPr lang="fr-FR" sz="3200" b="1" smtClean="0">
                <a:cs typeface="Times New Roman" pitchFamily="18" charset="0"/>
              </a:rPr>
              <a:t>/</a:t>
            </a:r>
            <a:r>
              <a:rPr lang="fr-FR" sz="3200" smtClean="0">
                <a:cs typeface="Times New Roman" pitchFamily="18" charset="0"/>
              </a:rPr>
              <a:t>δL  = </a:t>
            </a:r>
            <a:r>
              <a:rPr lang="fr-FR" sz="3200" smtClean="0">
                <a:solidFill>
                  <a:srgbClr val="FF0000"/>
                </a:solidFill>
                <a:cs typeface="Times New Roman" pitchFamily="18" charset="0"/>
              </a:rPr>
              <a:t>1,5</a:t>
            </a:r>
          </a:p>
        </p:txBody>
      </p:sp>
      <p:sp>
        <p:nvSpPr>
          <p:cNvPr id="512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 IHEC 09_10</a:t>
            </a:r>
          </a:p>
        </p:txBody>
      </p:sp>
      <p:sp>
        <p:nvSpPr>
          <p:cNvPr id="512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8DCEDC-DFD2-448F-A511-9977516E9525}" type="slidenum">
              <a:rPr lang="ar-SA" smtClean="0"/>
              <a:pPr/>
              <a:t>70</a:t>
            </a:fld>
            <a:endParaRPr lang="fr-FR" smtClean="0"/>
          </a:p>
        </p:txBody>
      </p:sp>
      <p:sp>
        <p:nvSpPr>
          <p:cNvPr id="5126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63" grpId="0" build="p" bldLvl="5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75"/>
            <a:ext cx="8077200" cy="533400"/>
          </a:xfrm>
        </p:spPr>
        <p:txBody>
          <a:bodyPr/>
          <a:lstStyle/>
          <a:p>
            <a:pPr eaLnBrk="1" hangingPunct="1"/>
            <a:r>
              <a:rPr lang="fr-FR" sz="2800" smtClean="0">
                <a:solidFill>
                  <a:schemeClr val="accent2"/>
                </a:solidFill>
              </a:rPr>
              <a:t>Interprétation de la productivité marginale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57250"/>
            <a:ext cx="84582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400" smtClean="0">
                <a:solidFill>
                  <a:schemeClr val="accent2"/>
                </a:solidFill>
                <a:cs typeface="Times New Roman" pitchFamily="18" charset="0"/>
              </a:rPr>
              <a:t>La productivité marginale du capital</a:t>
            </a:r>
            <a:r>
              <a:rPr lang="fr-FR" sz="2400" smtClean="0">
                <a:cs typeface="Times New Roman" pitchFamily="18" charset="0"/>
              </a:rPr>
              <a:t> </a:t>
            </a:r>
            <a:r>
              <a:rPr lang="fr-FR" sz="2800" smtClean="0">
                <a:cs typeface="Times New Roman" pitchFamily="18" charset="0"/>
              </a:rPr>
              <a:t>: C’est le produit additionnel obtenu si l’on augmente K d’une unité sans changer L.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solidFill>
                  <a:schemeClr val="accent2"/>
                </a:solidFill>
                <a:cs typeface="Times New Roman" pitchFamily="18" charset="0"/>
              </a:rPr>
              <a:t>   f’</a:t>
            </a:r>
            <a:r>
              <a:rPr lang="fr-FR" sz="2800" baseline="-25000" smtClean="0">
                <a:solidFill>
                  <a:schemeClr val="accent2"/>
                </a:solidFill>
                <a:cs typeface="Times New Roman" pitchFamily="18" charset="0"/>
              </a:rPr>
              <a:t>K  </a:t>
            </a:r>
            <a:r>
              <a:rPr lang="fr-FR" sz="2800" smtClean="0">
                <a:solidFill>
                  <a:schemeClr val="accent2"/>
                </a:solidFill>
                <a:cs typeface="Times New Roman" pitchFamily="18" charset="0"/>
              </a:rPr>
              <a:t>=</a:t>
            </a:r>
            <a:r>
              <a:rPr lang="fr-FR" sz="2800" baseline="-25000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fr-FR" sz="2800" smtClean="0">
                <a:solidFill>
                  <a:schemeClr val="accent2"/>
                </a:solidFill>
                <a:cs typeface="Times New Roman" pitchFamily="18" charset="0"/>
              </a:rPr>
              <a:t>0,11</a:t>
            </a:r>
            <a:r>
              <a:rPr lang="fr-FR" sz="2800" smtClean="0">
                <a:cs typeface="Times New Roman" pitchFamily="18" charset="0"/>
              </a:rPr>
              <a:t> signifie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cs typeface="Times New Roman" pitchFamily="18" charset="0"/>
              </a:rPr>
              <a:t>    si </a:t>
            </a:r>
            <a:r>
              <a:rPr lang="fr-FR" sz="2800" smtClean="0">
                <a:solidFill>
                  <a:srgbClr val="FF0000"/>
                </a:solidFill>
                <a:cs typeface="Times New Roman" pitchFamily="18" charset="0"/>
              </a:rPr>
              <a:t>K </a:t>
            </a:r>
            <a:r>
              <a:rPr lang="fr-FR" sz="28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</a:t>
            </a:r>
            <a:r>
              <a:rPr lang="fr-FR" sz="2800" smtClean="0">
                <a:cs typeface="Times New Roman" pitchFamily="18" charset="0"/>
                <a:sym typeface="Symbol" pitchFamily="18" charset="2"/>
              </a:rPr>
              <a:t> d’une unité et </a:t>
            </a:r>
            <a:r>
              <a:rPr lang="fr-FR" sz="28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L constant</a:t>
            </a:r>
            <a:r>
              <a:rPr lang="fr-FR" sz="2800" smtClean="0">
                <a:cs typeface="Times New Roman" pitchFamily="18" charset="0"/>
                <a:sym typeface="Symbol" pitchFamily="18" charset="2"/>
              </a:rPr>
              <a:t> alors </a:t>
            </a:r>
            <a:r>
              <a:rPr lang="fr-FR" sz="28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Y </a:t>
            </a:r>
            <a:r>
              <a:rPr lang="fr-FR" sz="2800" smtClean="0">
                <a:cs typeface="Times New Roman" pitchFamily="18" charset="0"/>
                <a:sym typeface="Symbol" pitchFamily="18" charset="2"/>
              </a:rPr>
              <a:t> de </a:t>
            </a:r>
            <a:r>
              <a:rPr lang="fr-FR" sz="28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0,11 </a:t>
            </a:r>
            <a:r>
              <a:rPr lang="fr-FR" sz="2800" smtClean="0">
                <a:cs typeface="Times New Roman" pitchFamily="18" charset="0"/>
                <a:sym typeface="Symbol" pitchFamily="18" charset="2"/>
              </a:rPr>
              <a:t>unités .</a:t>
            </a:r>
            <a:endParaRPr lang="fr-FR" sz="28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2800" baseline="-250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smtClean="0">
                <a:solidFill>
                  <a:schemeClr val="accent2"/>
                </a:solidFill>
                <a:cs typeface="Times New Roman" pitchFamily="18" charset="0"/>
              </a:rPr>
              <a:t>La productivité marginale du travail</a:t>
            </a:r>
            <a:r>
              <a:rPr lang="fr-FR" sz="2400" smtClean="0">
                <a:cs typeface="Times New Roman" pitchFamily="18" charset="0"/>
              </a:rPr>
              <a:t> </a:t>
            </a:r>
            <a:r>
              <a:rPr lang="fr-FR" sz="2800" smtClean="0">
                <a:cs typeface="Times New Roman" pitchFamily="18" charset="0"/>
              </a:rPr>
              <a:t>: C’est le produit additionnel obtenu si l’on augmente L d’une unité sans changer K.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solidFill>
                  <a:schemeClr val="accent2"/>
                </a:solidFill>
                <a:cs typeface="Times New Roman" pitchFamily="18" charset="0"/>
              </a:rPr>
              <a:t>    f’</a:t>
            </a:r>
            <a:r>
              <a:rPr lang="fr-FR" sz="2800" baseline="-25000" smtClean="0">
                <a:solidFill>
                  <a:schemeClr val="accent2"/>
                </a:solidFill>
                <a:cs typeface="Times New Roman" pitchFamily="18" charset="0"/>
              </a:rPr>
              <a:t>L</a:t>
            </a:r>
            <a:r>
              <a:rPr lang="fr-FR" sz="2800" smtClean="0">
                <a:solidFill>
                  <a:schemeClr val="accent2"/>
                </a:solidFill>
                <a:cs typeface="Times New Roman" pitchFamily="18" charset="0"/>
              </a:rPr>
              <a:t>  = 1,5</a:t>
            </a:r>
            <a:r>
              <a:rPr lang="fr-FR" smtClean="0">
                <a:cs typeface="Times New Roman" pitchFamily="18" charset="0"/>
              </a:rPr>
              <a:t> </a:t>
            </a:r>
            <a:r>
              <a:rPr lang="fr-FR" sz="2800" smtClean="0">
                <a:cs typeface="Times New Roman" pitchFamily="18" charset="0"/>
              </a:rPr>
              <a:t>signifie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cs typeface="Times New Roman" pitchFamily="18" charset="0"/>
              </a:rPr>
              <a:t>    si </a:t>
            </a:r>
            <a:r>
              <a:rPr lang="fr-FR" sz="2800" smtClean="0">
                <a:solidFill>
                  <a:srgbClr val="FF0000"/>
                </a:solidFill>
                <a:cs typeface="Times New Roman" pitchFamily="18" charset="0"/>
              </a:rPr>
              <a:t>L </a:t>
            </a:r>
            <a:r>
              <a:rPr lang="fr-FR" sz="28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</a:t>
            </a:r>
            <a:r>
              <a:rPr lang="fr-FR" sz="2800" smtClean="0">
                <a:cs typeface="Times New Roman" pitchFamily="18" charset="0"/>
                <a:sym typeface="Symbol" pitchFamily="18" charset="2"/>
              </a:rPr>
              <a:t> d’une unité et </a:t>
            </a:r>
            <a:r>
              <a:rPr lang="fr-FR" sz="28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K constant</a:t>
            </a:r>
            <a:r>
              <a:rPr lang="fr-FR" sz="2800" smtClean="0">
                <a:cs typeface="Times New Roman" pitchFamily="18" charset="0"/>
                <a:sym typeface="Symbol" pitchFamily="18" charset="2"/>
              </a:rPr>
              <a:t> alors </a:t>
            </a:r>
            <a:r>
              <a:rPr lang="fr-FR" sz="28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Y </a:t>
            </a:r>
            <a:r>
              <a:rPr lang="fr-FR" sz="2800" smtClean="0">
                <a:cs typeface="Times New Roman" pitchFamily="18" charset="0"/>
                <a:sym typeface="Symbol" pitchFamily="18" charset="2"/>
              </a:rPr>
              <a:t> de </a:t>
            </a:r>
            <a:r>
              <a:rPr lang="fr-FR" sz="280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1,5 </a:t>
            </a:r>
            <a:r>
              <a:rPr lang="fr-FR" sz="2800" smtClean="0">
                <a:cs typeface="Times New Roman" pitchFamily="18" charset="0"/>
                <a:sym typeface="Symbol" pitchFamily="18" charset="2"/>
              </a:rPr>
              <a:t>unités.</a:t>
            </a:r>
          </a:p>
        </p:txBody>
      </p:sp>
      <p:sp>
        <p:nvSpPr>
          <p:cNvPr id="614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 IHEC 09_10</a:t>
            </a:r>
          </a:p>
        </p:txBody>
      </p:sp>
      <p:sp>
        <p:nvSpPr>
          <p:cNvPr id="614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AFB493-728A-491C-AC42-2280411D47DD}" type="slidenum">
              <a:rPr lang="ar-SA" smtClean="0"/>
              <a:pPr/>
              <a:t>71</a:t>
            </a:fld>
            <a:endParaRPr lang="fr-FR" smtClean="0"/>
          </a:p>
        </p:txBody>
      </p:sp>
      <p:sp>
        <p:nvSpPr>
          <p:cNvPr id="615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build="p" bldLvl="5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42875"/>
            <a:ext cx="7772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2800" smtClean="0"/>
              <a:t>Théorème sur la productivité marginale et le revenu des facteurs de production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4438"/>
            <a:ext cx="8229600" cy="5029200"/>
          </a:xfrm>
        </p:spPr>
        <p:txBody>
          <a:bodyPr/>
          <a:lstStyle/>
          <a:p>
            <a:pPr eaLnBrk="1" hangingPunct="1"/>
            <a:r>
              <a:rPr lang="fr-FR" sz="2800" smtClean="0">
                <a:solidFill>
                  <a:srgbClr val="000099"/>
                </a:solidFill>
              </a:rPr>
              <a:t>Hypothèses :</a:t>
            </a:r>
          </a:p>
          <a:p>
            <a:pPr lvl="1" eaLnBrk="1" hangingPunct="1"/>
            <a:r>
              <a:rPr lang="fr-FR" sz="2400" smtClean="0"/>
              <a:t>Fonction de production à facteurs substituables.</a:t>
            </a:r>
          </a:p>
          <a:p>
            <a:pPr lvl="1" eaLnBrk="1" hangingPunct="1"/>
            <a:r>
              <a:rPr lang="fr-FR" sz="2400" u="sng" smtClean="0"/>
              <a:t>Pm</a:t>
            </a:r>
            <a:r>
              <a:rPr lang="fr-FR" sz="2400" u="sng" baseline="-25000" smtClean="0"/>
              <a:t>K</a:t>
            </a:r>
            <a:r>
              <a:rPr lang="fr-FR" sz="2400" u="sng" smtClean="0"/>
              <a:t> et Pm</a:t>
            </a:r>
            <a:r>
              <a:rPr lang="fr-FR" sz="2400" u="sng" baseline="-25000" smtClean="0"/>
              <a:t>L</a:t>
            </a:r>
            <a:r>
              <a:rPr lang="fr-FR" sz="2400" u="sng" smtClean="0"/>
              <a:t> sont décroissantes</a:t>
            </a:r>
            <a:r>
              <a:rPr lang="fr-FR" sz="2400" smtClean="0"/>
              <a:t>.</a:t>
            </a:r>
          </a:p>
          <a:p>
            <a:pPr lvl="1" eaLnBrk="1" hangingPunct="1"/>
            <a:r>
              <a:rPr lang="fr-FR" sz="2400" smtClean="0"/>
              <a:t>Concurrence sur les marchés (</a:t>
            </a:r>
            <a:r>
              <a:rPr lang="fr-FR" sz="2400" b="1" smtClean="0">
                <a:sym typeface="Symbol" pitchFamily="18" charset="2"/>
              </a:rPr>
              <a:t></a:t>
            </a:r>
            <a:r>
              <a:rPr lang="fr-FR" sz="2400" smtClean="0">
                <a:sym typeface="Symbol" pitchFamily="18" charset="2"/>
              </a:rPr>
              <a:t>les prix sont une donnée pour les facteurs et pour l’entreprise).</a:t>
            </a:r>
          </a:p>
          <a:p>
            <a:pPr eaLnBrk="1" hangingPunct="1"/>
            <a:r>
              <a:rPr lang="fr-FR" sz="2800" smtClean="0">
                <a:solidFill>
                  <a:srgbClr val="000099"/>
                </a:solidFill>
              </a:rPr>
              <a:t>Conclusion :</a:t>
            </a:r>
            <a:r>
              <a:rPr lang="fr-FR" sz="2800" smtClean="0"/>
              <a:t> </a:t>
            </a:r>
            <a:r>
              <a:rPr lang="fr-FR" sz="2000" smtClean="0"/>
              <a:t>Les facteurs seront employés à un niveau qui égalise la rémunération de chaque facteur avec sa productivité marginale :</a:t>
            </a:r>
          </a:p>
          <a:p>
            <a:pPr lvl="3" eaLnBrk="1" hangingPunct="1">
              <a:buFontTx/>
              <a:buNone/>
            </a:pPr>
            <a:r>
              <a:rPr lang="fr-FR" sz="2400" smtClean="0"/>
              <a:t>L employé tel que   :  Pm</a:t>
            </a:r>
            <a:r>
              <a:rPr lang="fr-FR" sz="2400" baseline="-25000" smtClean="0"/>
              <a:t>L </a:t>
            </a:r>
            <a:r>
              <a:rPr lang="fr-FR" sz="2400" smtClean="0"/>
              <a:t>= w</a:t>
            </a:r>
          </a:p>
          <a:p>
            <a:pPr lvl="3" eaLnBrk="1" hangingPunct="1">
              <a:buFontTx/>
              <a:buNone/>
            </a:pPr>
            <a:r>
              <a:rPr lang="fr-FR" sz="2400" smtClean="0"/>
              <a:t>K employé tel que   :  Pm</a:t>
            </a:r>
            <a:r>
              <a:rPr lang="fr-FR" sz="2400" baseline="-25000" smtClean="0"/>
              <a:t>K</a:t>
            </a:r>
            <a:r>
              <a:rPr lang="fr-FR" sz="2400" smtClean="0"/>
              <a:t> =</a:t>
            </a:r>
            <a:r>
              <a:rPr lang="fr-FR" sz="2400" baseline="-25000" smtClean="0"/>
              <a:t> </a:t>
            </a:r>
            <a:r>
              <a:rPr lang="fr-FR" sz="2400" smtClean="0"/>
              <a:t>r</a:t>
            </a:r>
          </a:p>
          <a:p>
            <a:pPr eaLnBrk="1" hangingPunct="1"/>
            <a:r>
              <a:rPr lang="fr-FR" sz="2800" smtClean="0">
                <a:solidFill>
                  <a:srgbClr val="000099"/>
                </a:solidFill>
              </a:rPr>
              <a:t>Théorème :</a:t>
            </a:r>
            <a:r>
              <a:rPr lang="fr-FR" sz="2800" smtClean="0"/>
              <a:t> A l’équilibre, les facteurs sont rémunérés à leur productivité marginale.</a:t>
            </a:r>
          </a:p>
        </p:txBody>
      </p:sp>
      <p:sp>
        <p:nvSpPr>
          <p:cNvPr id="717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 IHEC 09_10</a:t>
            </a:r>
          </a:p>
        </p:txBody>
      </p:sp>
      <p:sp>
        <p:nvSpPr>
          <p:cNvPr id="717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C1AB4-A160-4ECE-81C3-55215C40529A}" type="slidenum">
              <a:rPr lang="ar-SA" smtClean="0"/>
              <a:pPr/>
              <a:t>72</a:t>
            </a:fld>
            <a:endParaRPr lang="fr-FR" smtClean="0"/>
          </a:p>
        </p:txBody>
      </p:sp>
      <p:sp>
        <p:nvSpPr>
          <p:cNvPr id="7174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7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7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7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7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7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7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7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7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7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7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7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7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7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7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59" grpId="0" build="p" bldLvl="5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490538"/>
          </a:xfrm>
        </p:spPr>
        <p:txBody>
          <a:bodyPr/>
          <a:lstStyle/>
          <a:p>
            <a:pPr eaLnBrk="1" hangingPunct="1">
              <a:defRPr/>
            </a:pPr>
            <a:r>
              <a:rPr 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Exemple du salaire et de la productivité marginale du travail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42938"/>
            <a:ext cx="86868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800" smtClean="0"/>
              <a:t>Hypothèses :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smtClean="0"/>
              <a:t>L &amp; K sont substituables (sinon, la productivité marginale = 0).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smtClean="0"/>
              <a:t>Salaire = w = 25.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400" smtClean="0"/>
              <a:t>Pm</a:t>
            </a:r>
            <a:r>
              <a:rPr lang="fr-FR" sz="2400" baseline="-25000" smtClean="0"/>
              <a:t>L </a:t>
            </a:r>
            <a:r>
              <a:rPr lang="fr-FR" sz="2400" smtClean="0"/>
              <a:t>décroissante.</a:t>
            </a:r>
          </a:p>
          <a:p>
            <a:pPr eaLnBrk="1" hangingPunct="1">
              <a:lnSpc>
                <a:spcPct val="90000"/>
              </a:lnSpc>
            </a:pPr>
            <a:endParaRPr lang="fr-FR" sz="2400" smtClean="0"/>
          </a:p>
          <a:p>
            <a:pPr eaLnBrk="1" hangingPunct="1">
              <a:lnSpc>
                <a:spcPct val="90000"/>
              </a:lnSpc>
            </a:pPr>
            <a:r>
              <a:rPr lang="fr-FR" sz="2400" smtClean="0"/>
              <a:t>Si Pm</a:t>
            </a:r>
            <a:r>
              <a:rPr lang="fr-FR" sz="2400" baseline="-25000" smtClean="0"/>
              <a:t>L </a:t>
            </a:r>
            <a:r>
              <a:rPr lang="fr-FR" sz="2400" smtClean="0"/>
              <a:t>= </a:t>
            </a:r>
            <a:r>
              <a:rPr lang="fr-FR" sz="2400" smtClean="0">
                <a:solidFill>
                  <a:schemeClr val="accent2"/>
                </a:solidFill>
                <a:cs typeface="Times New Roman" pitchFamily="18" charset="0"/>
              </a:rPr>
              <a:t>δY/δL </a:t>
            </a:r>
            <a:r>
              <a:rPr lang="fr-FR" sz="2400" b="1" smtClean="0">
                <a:solidFill>
                  <a:srgbClr val="FF0000"/>
                </a:solidFill>
                <a:cs typeface="Times New Roman" pitchFamily="18" charset="0"/>
              </a:rPr>
              <a:t>&gt;</a:t>
            </a:r>
            <a:r>
              <a:rPr lang="fr-FR" sz="2400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fr-FR" sz="2400" smtClean="0"/>
              <a:t>25 = w alors l’entrepreneur va recruter plus d’emploi (le produit additionnel est plus élevé que le salaire payé) </a:t>
            </a:r>
            <a:r>
              <a:rPr lang="fr-FR" sz="2400" b="1" smtClean="0">
                <a:solidFill>
                  <a:srgbClr val="FF0000"/>
                </a:solidFill>
                <a:sym typeface="Symbol" pitchFamily="18" charset="2"/>
              </a:rPr>
              <a:t></a:t>
            </a:r>
            <a:r>
              <a:rPr lang="fr-FR" sz="2400" smtClean="0"/>
              <a:t> L </a:t>
            </a:r>
            <a:r>
              <a:rPr lang="fr-FR" sz="2400" b="1" smtClean="0">
                <a:solidFill>
                  <a:schemeClr val="accent2"/>
                </a:solidFill>
                <a:sym typeface="Symbol" pitchFamily="18" charset="2"/>
              </a:rPr>
              <a:t></a:t>
            </a:r>
            <a:r>
              <a:rPr lang="fr-FR" sz="2400" b="1" smtClean="0">
                <a:solidFill>
                  <a:srgbClr val="FF0000"/>
                </a:solidFill>
                <a:sym typeface="Symbol" pitchFamily="18" charset="2"/>
              </a:rPr>
              <a:t>  </a:t>
            </a:r>
            <a:r>
              <a:rPr lang="fr-FR" sz="2400" smtClean="0">
                <a:solidFill>
                  <a:schemeClr val="accent2"/>
                </a:solidFill>
                <a:cs typeface="Times New Roman" pitchFamily="18" charset="0"/>
              </a:rPr>
              <a:t>δY/δL </a:t>
            </a:r>
            <a:r>
              <a:rPr lang="fr-FR" sz="2400" b="1" smtClean="0">
                <a:solidFill>
                  <a:schemeClr val="accent2"/>
                </a:solidFill>
                <a:cs typeface="Times New Roman" pitchFamily="18" charset="0"/>
                <a:sym typeface="Symbol" pitchFamily="18" charset="2"/>
              </a:rPr>
              <a:t>   </a:t>
            </a:r>
            <a:r>
              <a:rPr lang="fr-FR" sz="2400" smtClean="0">
                <a:cs typeface="Times New Roman" pitchFamily="18" charset="0"/>
                <a:sym typeface="Symbol" pitchFamily="18" charset="2"/>
              </a:rPr>
              <a:t>etc  </a:t>
            </a:r>
            <a:r>
              <a:rPr lang="fr-FR" sz="2400" b="1" smtClean="0">
                <a:solidFill>
                  <a:srgbClr val="FF0000"/>
                </a:solidFill>
                <a:sym typeface="Symbol" pitchFamily="18" charset="2"/>
              </a:rPr>
              <a:t> </a:t>
            </a:r>
            <a:r>
              <a:rPr lang="fr-FR" sz="2400" smtClean="0">
                <a:solidFill>
                  <a:schemeClr val="accent2"/>
                </a:solidFill>
                <a:cs typeface="Times New Roman" pitchFamily="18" charset="0"/>
              </a:rPr>
              <a:t>δY/δL = 25 =w.</a:t>
            </a:r>
          </a:p>
          <a:p>
            <a:pPr eaLnBrk="1" hangingPunct="1">
              <a:lnSpc>
                <a:spcPct val="90000"/>
              </a:lnSpc>
            </a:pPr>
            <a:endParaRPr lang="fr-FR" sz="2400" smtClean="0"/>
          </a:p>
          <a:p>
            <a:pPr eaLnBrk="1" hangingPunct="1">
              <a:lnSpc>
                <a:spcPct val="90000"/>
              </a:lnSpc>
            </a:pPr>
            <a:r>
              <a:rPr lang="fr-FR" sz="2400" smtClean="0"/>
              <a:t>Si Pm</a:t>
            </a:r>
            <a:r>
              <a:rPr lang="fr-FR" sz="2400" baseline="-25000" smtClean="0"/>
              <a:t>L </a:t>
            </a:r>
            <a:r>
              <a:rPr lang="fr-FR" sz="2400" smtClean="0"/>
              <a:t>= </a:t>
            </a:r>
            <a:r>
              <a:rPr lang="fr-FR" sz="2400" smtClean="0">
                <a:solidFill>
                  <a:schemeClr val="accent2"/>
                </a:solidFill>
                <a:cs typeface="Times New Roman" pitchFamily="18" charset="0"/>
              </a:rPr>
              <a:t>δY/δL</a:t>
            </a:r>
            <a:r>
              <a:rPr lang="fr-FR" sz="2400" smtClean="0">
                <a:solidFill>
                  <a:srgbClr val="FF0000"/>
                </a:solidFill>
                <a:cs typeface="Times New Roman" pitchFamily="18" charset="0"/>
              </a:rPr>
              <a:t>&lt;</a:t>
            </a:r>
            <a:r>
              <a:rPr lang="fr-FR" sz="2400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fr-FR" sz="2400" smtClean="0"/>
              <a:t>25 = w alors l’entrepreneur va licencier des employés (le produit additionnel est moins élevé que le salaire payé) </a:t>
            </a:r>
            <a:r>
              <a:rPr lang="fr-FR" sz="2400" b="1" smtClean="0">
                <a:solidFill>
                  <a:srgbClr val="FF0000"/>
                </a:solidFill>
                <a:sym typeface="Symbol" pitchFamily="18" charset="2"/>
              </a:rPr>
              <a:t></a:t>
            </a:r>
            <a:r>
              <a:rPr lang="fr-FR" sz="2400" smtClean="0"/>
              <a:t> L </a:t>
            </a:r>
            <a:r>
              <a:rPr lang="fr-FR" sz="2400" b="1" smtClean="0">
                <a:solidFill>
                  <a:schemeClr val="accent2"/>
                </a:solidFill>
                <a:cs typeface="Times New Roman" pitchFamily="18" charset="0"/>
                <a:sym typeface="Symbol" pitchFamily="18" charset="2"/>
              </a:rPr>
              <a:t></a:t>
            </a:r>
            <a:r>
              <a:rPr lang="fr-FR" sz="2400" smtClean="0"/>
              <a:t>  </a:t>
            </a:r>
            <a:r>
              <a:rPr lang="fr-FR" sz="2400" b="1" smtClean="0">
                <a:solidFill>
                  <a:srgbClr val="FF0000"/>
                </a:solidFill>
                <a:sym typeface="Symbol" pitchFamily="18" charset="2"/>
              </a:rPr>
              <a:t> </a:t>
            </a:r>
            <a:r>
              <a:rPr lang="fr-FR" sz="2400" smtClean="0">
                <a:solidFill>
                  <a:schemeClr val="accent2"/>
                </a:solidFill>
                <a:cs typeface="Times New Roman" pitchFamily="18" charset="0"/>
              </a:rPr>
              <a:t>δY/δL </a:t>
            </a:r>
            <a:r>
              <a:rPr lang="fr-FR" sz="2400" b="1" smtClean="0">
                <a:solidFill>
                  <a:schemeClr val="accent2"/>
                </a:solidFill>
                <a:sym typeface="Symbol" pitchFamily="18" charset="2"/>
              </a:rPr>
              <a:t></a:t>
            </a:r>
            <a:r>
              <a:rPr lang="fr-FR" sz="2400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fr-FR" sz="2400" smtClean="0">
                <a:cs typeface="Times New Roman" pitchFamily="18" charset="0"/>
                <a:sym typeface="Symbol" pitchFamily="18" charset="2"/>
              </a:rPr>
              <a:t>etc  </a:t>
            </a:r>
            <a:r>
              <a:rPr lang="fr-FR" sz="2400" b="1" smtClean="0">
                <a:solidFill>
                  <a:srgbClr val="FF0000"/>
                </a:solidFill>
                <a:sym typeface="Symbol" pitchFamily="18" charset="2"/>
              </a:rPr>
              <a:t> </a:t>
            </a:r>
            <a:r>
              <a:rPr lang="fr-FR" sz="2400" smtClean="0">
                <a:solidFill>
                  <a:schemeClr val="accent2"/>
                </a:solidFill>
                <a:cs typeface="Times New Roman" pitchFamily="18" charset="0"/>
              </a:rPr>
              <a:t>δY/δL = 25 =w.</a:t>
            </a:r>
          </a:p>
          <a:p>
            <a:pPr eaLnBrk="1" hangingPunct="1">
              <a:lnSpc>
                <a:spcPct val="90000"/>
              </a:lnSpc>
            </a:pPr>
            <a:endParaRPr lang="fr-FR" sz="24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smtClean="0">
                <a:cs typeface="Times New Roman" pitchFamily="18" charset="0"/>
              </a:rPr>
              <a:t>A l’équilibre : δY/δL = 25 =w</a:t>
            </a:r>
          </a:p>
        </p:txBody>
      </p:sp>
      <p:sp>
        <p:nvSpPr>
          <p:cNvPr id="819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 IHEC 09_10</a:t>
            </a:r>
          </a:p>
        </p:txBody>
      </p:sp>
      <p:sp>
        <p:nvSpPr>
          <p:cNvPr id="819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BF733A-47FD-4BBC-8C5E-EC1C2D206624}" type="slidenum">
              <a:rPr lang="ar-SA" smtClean="0"/>
              <a:pPr/>
              <a:t>73</a:t>
            </a:fld>
            <a:endParaRPr lang="fr-FR" smtClean="0"/>
          </a:p>
        </p:txBody>
      </p:sp>
      <p:sp>
        <p:nvSpPr>
          <p:cNvPr id="8198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2" grpId="0" autoUpdateAnimBg="0"/>
      <p:bldP spid="558083" grpId="0" build="p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5257800" cy="533400"/>
          </a:xfrm>
        </p:spPr>
        <p:txBody>
          <a:bodyPr/>
          <a:lstStyle/>
          <a:p>
            <a:pPr eaLnBrk="1" hangingPunct="1"/>
            <a:r>
              <a:rPr lang="fr-FR" sz="2800" smtClean="0"/>
              <a:t>Interprétation graphique</a:t>
            </a:r>
          </a:p>
        </p:txBody>
      </p:sp>
      <p:sp>
        <p:nvSpPr>
          <p:cNvPr id="440323" name="Line 3"/>
          <p:cNvSpPr>
            <a:spLocks noChangeShapeType="1"/>
          </p:cNvSpPr>
          <p:nvPr/>
        </p:nvSpPr>
        <p:spPr bwMode="auto">
          <a:xfrm>
            <a:off x="1143000" y="13716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0324" name="Line 4"/>
          <p:cNvSpPr>
            <a:spLocks noChangeShapeType="1"/>
          </p:cNvSpPr>
          <p:nvPr/>
        </p:nvSpPr>
        <p:spPr bwMode="auto">
          <a:xfrm flipV="1">
            <a:off x="1143000" y="60960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0325" name="Text Box 5"/>
          <p:cNvSpPr txBox="1">
            <a:spLocks noChangeArrowheads="1"/>
          </p:cNvSpPr>
          <p:nvPr/>
        </p:nvSpPr>
        <p:spPr bwMode="auto">
          <a:xfrm>
            <a:off x="7010400" y="1676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0"/>
              <a:t>Y= f(K</a:t>
            </a:r>
            <a:r>
              <a:rPr lang="fr-FR" sz="2400" b="0" baseline="-25000"/>
              <a:t>0</a:t>
            </a:r>
            <a:r>
              <a:rPr lang="fr-FR" sz="2400" b="0"/>
              <a:t>,L)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153400" y="6096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0"/>
              <a:t>L</a:t>
            </a:r>
          </a:p>
        </p:txBody>
      </p:sp>
      <p:sp>
        <p:nvSpPr>
          <p:cNvPr id="440327" name="Arc 7"/>
          <p:cNvSpPr>
            <a:spLocks/>
          </p:cNvSpPr>
          <p:nvPr/>
        </p:nvSpPr>
        <p:spPr bwMode="auto">
          <a:xfrm flipH="1" flipV="1">
            <a:off x="1143000" y="2057400"/>
            <a:ext cx="5791200" cy="4052888"/>
          </a:xfrm>
          <a:custGeom>
            <a:avLst/>
            <a:gdLst>
              <a:gd name="G0" fmla="+- 0 0 0"/>
              <a:gd name="G1" fmla="+- 1051 0 0"/>
              <a:gd name="G2" fmla="+- 21600 0 0"/>
              <a:gd name="T0" fmla="*/ 21574 w 21600"/>
              <a:gd name="T1" fmla="*/ 0 h 22650"/>
              <a:gd name="T2" fmla="*/ 245 w 21600"/>
              <a:gd name="T3" fmla="*/ 22650 h 22650"/>
              <a:gd name="T4" fmla="*/ 0 w 21600"/>
              <a:gd name="T5" fmla="*/ 1051 h 22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650" fill="none" extrusionOk="0">
                <a:moveTo>
                  <a:pt x="21574" y="-1"/>
                </a:moveTo>
                <a:cubicBezTo>
                  <a:pt x="21591" y="350"/>
                  <a:pt x="21600" y="700"/>
                  <a:pt x="21600" y="1051"/>
                </a:cubicBezTo>
                <a:cubicBezTo>
                  <a:pt x="21600" y="12884"/>
                  <a:pt x="12078" y="22515"/>
                  <a:pt x="244" y="22649"/>
                </a:cubicBezTo>
              </a:path>
              <a:path w="21600" h="22650" stroke="0" extrusionOk="0">
                <a:moveTo>
                  <a:pt x="21574" y="-1"/>
                </a:moveTo>
                <a:cubicBezTo>
                  <a:pt x="21591" y="350"/>
                  <a:pt x="21600" y="700"/>
                  <a:pt x="21600" y="1051"/>
                </a:cubicBezTo>
                <a:cubicBezTo>
                  <a:pt x="21600" y="12884"/>
                  <a:pt x="12078" y="22515"/>
                  <a:pt x="244" y="22649"/>
                </a:cubicBezTo>
                <a:lnTo>
                  <a:pt x="0" y="105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04800" y="1066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0"/>
              <a:t>Y</a:t>
            </a:r>
          </a:p>
        </p:txBody>
      </p:sp>
      <p:sp>
        <p:nvSpPr>
          <p:cNvPr id="440329" name="Line 9"/>
          <p:cNvSpPr>
            <a:spLocks noChangeShapeType="1"/>
          </p:cNvSpPr>
          <p:nvPr/>
        </p:nvSpPr>
        <p:spPr bwMode="auto">
          <a:xfrm flipV="1">
            <a:off x="1143000" y="1981200"/>
            <a:ext cx="2667000" cy="2819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0330" name="AutoShape 10"/>
          <p:cNvSpPr>
            <a:spLocks noChangeArrowheads="1"/>
          </p:cNvSpPr>
          <p:nvPr/>
        </p:nvSpPr>
        <p:spPr bwMode="auto">
          <a:xfrm>
            <a:off x="2971800" y="2819400"/>
            <a:ext cx="5334000" cy="1752600"/>
          </a:xfrm>
          <a:prstGeom prst="wedgeEllipseCallout">
            <a:avLst>
              <a:gd name="adj1" fmla="val -66579"/>
              <a:gd name="adj2" fmla="val 8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2400" b="0"/>
              <a:t>Pm</a:t>
            </a:r>
            <a:r>
              <a:rPr lang="fr-FR" sz="2400" b="0" baseline="-25000"/>
              <a:t>L</a:t>
            </a:r>
            <a:r>
              <a:rPr lang="fr-FR" sz="2400" b="0"/>
              <a:t> = pente de la tangente à la courbe de production</a:t>
            </a:r>
          </a:p>
          <a:p>
            <a:pPr algn="ctr"/>
            <a:r>
              <a:rPr lang="fr-FR" sz="2400" b="0"/>
              <a:t>Pm</a:t>
            </a:r>
            <a:r>
              <a:rPr lang="fr-FR" sz="2400" b="0" baseline="-25000"/>
              <a:t>L</a:t>
            </a:r>
            <a:r>
              <a:rPr lang="fr-FR" sz="2400" b="0"/>
              <a:t>= </a:t>
            </a:r>
            <a:r>
              <a:rPr lang="fr-FR" sz="2400" b="0">
                <a:solidFill>
                  <a:srgbClr val="FF0000"/>
                </a:solidFill>
                <a:cs typeface="Times New Roman" pitchFamily="18" charset="0"/>
              </a:rPr>
              <a:t>δY/δL</a:t>
            </a:r>
            <a:r>
              <a:rPr lang="fr-FR" sz="2400" b="0">
                <a:cs typeface="Times New Roman" pitchFamily="18" charset="0"/>
              </a:rPr>
              <a:t> =</a:t>
            </a:r>
            <a:r>
              <a:rPr lang="fr-FR" sz="2400" b="0">
                <a:solidFill>
                  <a:schemeClr val="accent2"/>
                </a:solidFill>
                <a:cs typeface="Times New Roman" pitchFamily="18" charset="0"/>
              </a:rPr>
              <a:t>  a</a:t>
            </a:r>
          </a:p>
        </p:txBody>
      </p:sp>
      <p:sp>
        <p:nvSpPr>
          <p:cNvPr id="440331" name="Text Box 11"/>
          <p:cNvSpPr txBox="1">
            <a:spLocks noChangeArrowheads="1"/>
          </p:cNvSpPr>
          <p:nvPr/>
        </p:nvSpPr>
        <p:spPr bwMode="auto">
          <a:xfrm>
            <a:off x="3848100" y="1371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0"/>
              <a:t>Y= </a:t>
            </a:r>
            <a:r>
              <a:rPr lang="fr-FR" sz="2400" b="0">
                <a:solidFill>
                  <a:srgbClr val="000099"/>
                </a:solidFill>
              </a:rPr>
              <a:t>a </a:t>
            </a:r>
            <a:r>
              <a:rPr lang="fr-FR" sz="2400" b="0"/>
              <a:t>L +b</a:t>
            </a:r>
          </a:p>
        </p:txBody>
      </p:sp>
      <p:sp>
        <p:nvSpPr>
          <p:cNvPr id="9228" name="Espace réservé de la date 1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/>
              <a:t>LB IHEC 09_10</a:t>
            </a:r>
          </a:p>
        </p:txBody>
      </p:sp>
      <p:sp>
        <p:nvSpPr>
          <p:cNvPr id="9229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28E119-A4FE-4E68-8DC9-D036319A2A0C}" type="slidenum">
              <a:rPr lang="ar-SA" smtClean="0"/>
              <a:pPr/>
              <a:t>74</a:t>
            </a:fld>
            <a:endParaRPr lang="fr-FR" smtClean="0"/>
          </a:p>
        </p:txBody>
      </p:sp>
      <p:sp>
        <p:nvSpPr>
          <p:cNvPr id="9230" name="Espace réservé du pied de page 1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5" grpId="0" autoUpdateAnimBg="0"/>
      <p:bldP spid="440330" grpId="0" animBg="1" autoUpdateAnimBg="0"/>
      <p:bldP spid="44033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4000" dirty="0" smtClean="0">
                <a:solidFill>
                  <a:schemeClr val="accent2"/>
                </a:solidFill>
              </a:rPr>
              <a:t>Notion d’actualisation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sz="2800" dirty="0" smtClean="0">
                <a:solidFill>
                  <a:schemeClr val="accent2"/>
                </a:solidFill>
              </a:rPr>
              <a:t>Capitalisation </a:t>
            </a:r>
            <a:r>
              <a:rPr lang="fr-FR" sz="2800" dirty="0" smtClean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sz="2400" dirty="0" smtClean="0"/>
              <a:t>Une somme </a:t>
            </a:r>
            <a:r>
              <a:rPr lang="fr-FR" sz="2400" dirty="0" smtClean="0">
                <a:solidFill>
                  <a:srgbClr val="FF0000"/>
                </a:solidFill>
              </a:rPr>
              <a:t>P</a:t>
            </a:r>
            <a:r>
              <a:rPr lang="fr-FR" sz="2400" dirty="0" smtClean="0"/>
              <a:t> est placée en </a:t>
            </a:r>
            <a:r>
              <a:rPr lang="fr-FR" sz="2400" dirty="0" smtClean="0">
                <a:solidFill>
                  <a:srgbClr val="FF0000"/>
                </a:solidFill>
              </a:rPr>
              <a:t>t = 0</a:t>
            </a:r>
            <a:r>
              <a:rPr lang="fr-FR" sz="2400" dirty="0" smtClean="0"/>
              <a:t> en contrepartie d’intérêts au taux d’intérêt </a:t>
            </a:r>
            <a:r>
              <a:rPr lang="fr-FR" sz="2400" dirty="0" smtClean="0">
                <a:solidFill>
                  <a:srgbClr val="FF0000"/>
                </a:solidFill>
              </a:rPr>
              <a:t>i</a:t>
            </a:r>
            <a:r>
              <a:rPr lang="fr-FR" sz="2400" dirty="0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sz="2400" dirty="0" smtClean="0"/>
              <a:t>La valeur de </a:t>
            </a:r>
            <a:r>
              <a:rPr lang="fr-FR" sz="2400" dirty="0" smtClean="0">
                <a:solidFill>
                  <a:srgbClr val="FF0000"/>
                </a:solidFill>
              </a:rPr>
              <a:t>P</a:t>
            </a:r>
            <a:r>
              <a:rPr lang="fr-FR" sz="2400" dirty="0" smtClean="0"/>
              <a:t> en </a:t>
            </a:r>
            <a:r>
              <a:rPr lang="fr-FR" sz="2400" dirty="0" smtClean="0">
                <a:solidFill>
                  <a:srgbClr val="FF0000"/>
                </a:solidFill>
              </a:rPr>
              <a:t>t = T</a:t>
            </a:r>
            <a:r>
              <a:rPr lang="fr-FR" sz="2400" dirty="0" smtClean="0"/>
              <a:t> sera : </a:t>
            </a:r>
            <a:r>
              <a:rPr lang="fr-FR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= P(1 + i)</a:t>
            </a:r>
            <a:r>
              <a:rPr lang="fr-FR" sz="2400" b="1" baseline="30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fr-FR" sz="2400" dirty="0" smtClean="0"/>
              <a:t> 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sz="2800" dirty="0" smtClean="0">
                <a:solidFill>
                  <a:schemeClr val="accent2"/>
                </a:solidFill>
              </a:rPr>
              <a:t>Actualisation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sz="2400" dirty="0" smtClean="0"/>
              <a:t>Une somme </a:t>
            </a:r>
            <a:r>
              <a:rPr lang="fr-FR" sz="2400" dirty="0" smtClean="0">
                <a:solidFill>
                  <a:srgbClr val="FF0000"/>
                </a:solidFill>
              </a:rPr>
              <a:t>A</a:t>
            </a:r>
            <a:r>
              <a:rPr lang="fr-FR" sz="2400" dirty="0" smtClean="0"/>
              <a:t> que l’on va recevoir en </a:t>
            </a:r>
            <a:r>
              <a:rPr lang="fr-FR" sz="2400" dirty="0" smtClean="0">
                <a:solidFill>
                  <a:srgbClr val="FF0000"/>
                </a:solidFill>
              </a:rPr>
              <a:t>t = T</a:t>
            </a:r>
            <a:r>
              <a:rPr lang="fr-FR" sz="2400" dirty="0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sz="2400" dirty="0" smtClean="0"/>
              <a:t>Sa valeur actuelle (en t = 0) sera : </a:t>
            </a:r>
            <a:r>
              <a:rPr lang="fr-FR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 = V(A)</a:t>
            </a:r>
            <a:r>
              <a:rPr lang="fr-FR" sz="2400" b="1" baseline="-25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T/0</a:t>
            </a:r>
            <a:r>
              <a:rPr lang="fr-FR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= A/(1+i)</a:t>
            </a:r>
            <a:r>
              <a:rPr lang="fr-FR" sz="2400" b="1" baseline="30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sz="2400" dirty="0" smtClean="0">
                <a:solidFill>
                  <a:srgbClr val="000066"/>
                </a:solidFill>
              </a:rPr>
              <a:t>V(A)</a:t>
            </a:r>
            <a:r>
              <a:rPr lang="fr-FR" sz="2400" baseline="-25000" dirty="0" smtClean="0">
                <a:solidFill>
                  <a:srgbClr val="000066"/>
                </a:solidFill>
              </a:rPr>
              <a:t>T/0</a:t>
            </a:r>
            <a:r>
              <a:rPr lang="fr-FR" sz="2400" dirty="0" smtClean="0">
                <a:solidFill>
                  <a:srgbClr val="FF0000"/>
                </a:solidFill>
              </a:rPr>
              <a:t>  </a:t>
            </a:r>
            <a:r>
              <a:rPr lang="fr-FR" sz="2400" dirty="0" smtClean="0"/>
              <a:t>est la valeur actuelle de A à recevoir en t = 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sz="2800" dirty="0" smtClean="0"/>
              <a:t>L’actualisation permet de tenir compte du coût d’opportunité (</a:t>
            </a:r>
            <a:r>
              <a:rPr lang="fr-FR" sz="2800" dirty="0" smtClean="0">
                <a:solidFill>
                  <a:schemeClr val="accent2"/>
                </a:solidFill>
              </a:rPr>
              <a:t>manque à gagner</a:t>
            </a:r>
            <a:r>
              <a:rPr lang="fr-FR" sz="2800" dirty="0" smtClean="0"/>
              <a:t>) du fait que le revenu n’est pas disponible immédiatement.</a:t>
            </a:r>
          </a:p>
        </p:txBody>
      </p:sp>
      <p:sp>
        <p:nvSpPr>
          <p:cNvPr id="307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307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DF2B8A-424D-4A3D-9009-D732B9060130}" type="slidenum">
              <a:rPr lang="ar-SA" smtClean="0"/>
              <a:pPr/>
              <a:t>8</a:t>
            </a:fld>
            <a:endParaRPr lang="fr-FR" dirty="0" smtClean="0"/>
          </a:p>
        </p:txBody>
      </p:sp>
      <p:sp>
        <p:nvSpPr>
          <p:cNvPr id="3078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21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625" y="928688"/>
          <a:ext cx="6572294" cy="2357456"/>
        </p:xfrm>
        <a:graphic>
          <a:graphicData uri="http://schemas.openxmlformats.org/drawingml/2006/table">
            <a:tbl>
              <a:tblPr/>
              <a:tblGrid>
                <a:gridCol w="1276174"/>
                <a:gridCol w="1403791"/>
                <a:gridCol w="1297443"/>
                <a:gridCol w="1297443"/>
                <a:gridCol w="1297443"/>
              </a:tblGrid>
              <a:tr h="589364"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fr-FR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?</a:t>
                      </a:r>
                      <a:endParaRPr lang="fr-FR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fr-FR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?</a:t>
                      </a:r>
                      <a:endParaRPr lang="fr-FR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fr-FR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?</a:t>
                      </a:r>
                      <a:endParaRPr lang="fr-FR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fr-FR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?</a:t>
                      </a:r>
                      <a:endParaRPr lang="fr-FR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928813" y="4286250"/>
          <a:ext cx="6715172" cy="2071702"/>
        </p:xfrm>
        <a:graphic>
          <a:graphicData uri="http://schemas.openxmlformats.org/drawingml/2006/table">
            <a:tbl>
              <a:tblPr/>
              <a:tblGrid>
                <a:gridCol w="1303916"/>
                <a:gridCol w="1434309"/>
                <a:gridCol w="1325649"/>
                <a:gridCol w="1325649"/>
                <a:gridCol w="1325649"/>
              </a:tblGrid>
              <a:tr h="502259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259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259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9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fr-FR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?</a:t>
                      </a:r>
                      <a:endParaRPr lang="fr-FR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fr-FR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?</a:t>
                      </a:r>
                      <a:endParaRPr lang="fr-FR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fr-FR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?</a:t>
                      </a:r>
                      <a:endParaRPr lang="fr-FR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fr-FR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?</a:t>
                      </a:r>
                      <a:endParaRPr lang="fr-FR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857500" y="357188"/>
            <a:ext cx="350043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CAPITALISATION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857625" y="3643313"/>
            <a:ext cx="35004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</a:rPr>
              <a:t>Actualisation</a:t>
            </a:r>
          </a:p>
        </p:txBody>
      </p:sp>
      <p:sp>
        <p:nvSpPr>
          <p:cNvPr id="4164" name="Espace réservé de la date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dirty="0" smtClean="0"/>
              <a:t>LB IHEC 09_10</a:t>
            </a:r>
          </a:p>
        </p:txBody>
      </p:sp>
      <p:sp>
        <p:nvSpPr>
          <p:cNvPr id="416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5EFBF2-37AA-417E-AA2C-8CA020649B4B}" type="slidenum">
              <a:rPr lang="ar-SA" smtClean="0"/>
              <a:pPr/>
              <a:t>9</a:t>
            </a:fld>
            <a:endParaRPr lang="fr-FR" dirty="0" smtClean="0"/>
          </a:p>
        </p:txBody>
      </p:sp>
      <p:sp>
        <p:nvSpPr>
          <p:cNvPr id="4166" name="Espace réservé du pied de page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dirty="0" smtClean="0"/>
              <a:t>Introduction à l'économie des affaires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5497</Words>
  <Application>Microsoft Office PowerPoint</Application>
  <PresentationFormat>Affichage à l'écran (4:3)</PresentationFormat>
  <Paragraphs>798</Paragraphs>
  <Slides>74</Slides>
  <Notes>63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74</vt:i4>
      </vt:variant>
    </vt:vector>
  </HeadingPairs>
  <TitlesOfParts>
    <vt:vector size="75" baseType="lpstr">
      <vt:lpstr>Thème Office</vt:lpstr>
      <vt:lpstr>Chapitre 2</vt:lpstr>
      <vt:lpstr>L’investissement</vt:lpstr>
      <vt:lpstr>Les opérations d’investissement</vt:lpstr>
      <vt:lpstr>La composition de l’investissement</vt:lpstr>
      <vt:lpstr>L’investissement selon les agents</vt:lpstr>
      <vt:lpstr>(+)</vt:lpstr>
      <vt:lpstr>La décision d’investissement de l’entreprise privée</vt:lpstr>
      <vt:lpstr>Notion d’actualisation</vt:lpstr>
      <vt:lpstr>Diapositive 9</vt:lpstr>
      <vt:lpstr>Diapositive 10</vt:lpstr>
      <vt:lpstr>(+)</vt:lpstr>
      <vt:lpstr>Coûts et avantages de l’investissement</vt:lpstr>
      <vt:lpstr>(+)</vt:lpstr>
      <vt:lpstr>La valeur actualisée de l’investissement</vt:lpstr>
      <vt:lpstr>Propriétés de la VAN</vt:lpstr>
      <vt:lpstr>Le Taux de rendement interne de l’investissement : TRI</vt:lpstr>
      <vt:lpstr>(+) courbe VAN=g(i)</vt:lpstr>
      <vt:lpstr>Propriétés du TRI</vt:lpstr>
      <vt:lpstr>TRI et décision d’investissement</vt:lpstr>
      <vt:lpstr>Calcul du TRI</vt:lpstr>
      <vt:lpstr>Calcul du TRI : cas général</vt:lpstr>
      <vt:lpstr>Récapitulation sur le comportement d’investissement</vt:lpstr>
      <vt:lpstr>La fonction d’investissement privé</vt:lpstr>
      <vt:lpstr>La fonction d’investissement des ménages et de l’administration</vt:lpstr>
      <vt:lpstr>(+) remarque</vt:lpstr>
      <vt:lpstr>L’effet du revenu national sur l’investissement</vt:lpstr>
      <vt:lpstr>(+) Remarque </vt:lpstr>
      <vt:lpstr>La fonction d’investissement total</vt:lpstr>
      <vt:lpstr>La production et la fonction de production </vt:lpstr>
      <vt:lpstr>La production et les secteurs de production</vt:lpstr>
      <vt:lpstr>La fonction de production</vt:lpstr>
      <vt:lpstr>Expression générale d’une fonction de production</vt:lpstr>
      <vt:lpstr>K &amp; S</vt:lpstr>
      <vt:lpstr>L &amp; H</vt:lpstr>
      <vt:lpstr>Formulation simplifiée</vt:lpstr>
      <vt:lpstr>Hypothèses générales sur la fonction de production</vt:lpstr>
      <vt:lpstr>(+) interprétation du graphe</vt:lpstr>
      <vt:lpstr>Technologie</vt:lpstr>
      <vt:lpstr>(+) </vt:lpstr>
      <vt:lpstr>Étude de la technologie : Les coefficients techniques</vt:lpstr>
      <vt:lpstr>(+)</vt:lpstr>
      <vt:lpstr>Application</vt:lpstr>
      <vt:lpstr>Comparaison de technologies avec l’intensité capitalistique de la production</vt:lpstr>
      <vt:lpstr>Différences de technologie et niveau de développement </vt:lpstr>
      <vt:lpstr>La substitution et la complémentarité </vt:lpstr>
      <vt:lpstr>(+)</vt:lpstr>
      <vt:lpstr>Exemples </vt:lpstr>
      <vt:lpstr>Le rendement global des facteurs</vt:lpstr>
      <vt:lpstr>Définition et types</vt:lpstr>
      <vt:lpstr>Les rendements d’échelle</vt:lpstr>
      <vt:lpstr>Les fonctions homogènes</vt:lpstr>
      <vt:lpstr>2ème exemple</vt:lpstr>
      <vt:lpstr>3ème exemple</vt:lpstr>
      <vt:lpstr>4ème exemple</vt:lpstr>
      <vt:lpstr>Homogénéité et échelle de l’activité</vt:lpstr>
      <vt:lpstr>Interprétation économique de l’homogénéité</vt:lpstr>
      <vt:lpstr>Exemple 1</vt:lpstr>
      <vt:lpstr>Exemple 2</vt:lpstr>
      <vt:lpstr>Exemple 3</vt:lpstr>
      <vt:lpstr>Degré d’homogénéité et rendement d’échelle</vt:lpstr>
      <vt:lpstr>Cas fréquents selon la nature des rendements d’échelle</vt:lpstr>
      <vt:lpstr>Le progrès technique </vt:lpstr>
      <vt:lpstr>La Productivité globale des facteurs (PGF) et le progrès technique</vt:lpstr>
      <vt:lpstr>Origines et sources du progrès technique et de la PGF</vt:lpstr>
      <vt:lpstr>Le TCAM de la PGF </vt:lpstr>
      <vt:lpstr>Exemple</vt:lpstr>
      <vt:lpstr>La productivité marginale</vt:lpstr>
      <vt:lpstr>Signification de la productivité marginale</vt:lpstr>
      <vt:lpstr>Définition de la productivité marginale </vt:lpstr>
      <vt:lpstr>Application</vt:lpstr>
      <vt:lpstr>Interprétation de la productivité marginale</vt:lpstr>
      <vt:lpstr>Théorème sur la productivité marginale et le revenu des facteurs de production</vt:lpstr>
      <vt:lpstr>Exemple du salaire et de la productivité marginale du travail</vt:lpstr>
      <vt:lpstr>Interprétation graphique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2</dc:title>
  <cp:lastModifiedBy>dell</cp:lastModifiedBy>
  <cp:revision>26</cp:revision>
  <dcterms:modified xsi:type="dcterms:W3CDTF">2010-06-27T12:55:34Z</dcterms:modified>
</cp:coreProperties>
</file>