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18" r:id="rId16"/>
    <p:sldId id="270" r:id="rId17"/>
    <p:sldId id="271" r:id="rId18"/>
    <p:sldId id="272" r:id="rId19"/>
    <p:sldId id="273" r:id="rId20"/>
    <p:sldId id="274" r:id="rId21"/>
    <p:sldId id="319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304" r:id="rId31"/>
    <p:sldId id="305" r:id="rId32"/>
    <p:sldId id="306" r:id="rId33"/>
    <p:sldId id="307" r:id="rId34"/>
    <p:sldId id="308" r:id="rId35"/>
    <p:sldId id="313" r:id="rId36"/>
    <p:sldId id="314" r:id="rId37"/>
    <p:sldId id="315" r:id="rId38"/>
    <p:sldId id="316" r:id="rId39"/>
    <p:sldId id="317" r:id="rId40"/>
    <p:sldId id="309" r:id="rId41"/>
    <p:sldId id="310" r:id="rId42"/>
    <p:sldId id="311" r:id="rId43"/>
    <p:sldId id="312" r:id="rId44"/>
    <p:sldId id="285" r:id="rId45"/>
    <p:sldId id="298" r:id="rId46"/>
    <p:sldId id="299" r:id="rId47"/>
    <p:sldId id="300" r:id="rId48"/>
    <p:sldId id="301" r:id="rId49"/>
    <p:sldId id="302" r:id="rId50"/>
    <p:sldId id="303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26A80-5BC6-4873-B6B7-9C9800D3EFCB}" type="datetimeFigureOut">
              <a:rPr lang="fr-FR" smtClean="0"/>
              <a:pPr/>
              <a:t>27/11/2009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A2E60-FDE7-4BFF-896D-701E16DFB4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F1D056-3308-405B-9615-C3F838799B7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7A1D4F-8CEA-4121-8D2B-512C23F84C6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C38A3E-BAF0-4ED9-8203-6DFCABA13CA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058170-DF5E-4EF5-BE74-9A0235A7B19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9510D8-CD38-4805-B485-3FB209ECF1A3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097955-EB1E-4310-9A12-303B2A25F81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CFC33A-D17C-426B-910B-FF882A88249D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C396C7-396C-4205-BF4F-CB2CA851AA47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477E3A-FF91-436B-A5C7-70D2A4EB225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C4AC20-E8F2-44EF-B3D6-F5352B617AFC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FCD201-5E2A-4582-9485-7DCF44F087AF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406D72-6563-41C8-B0EE-9E4AAF00B76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EE1EC-285A-4C2F-809E-16A26EDA794C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1D1D3-6BCE-4524-BA90-D1540D79E22F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3C795E-9220-47AA-A4AA-13D4C129C7A9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98CF3-F5A1-46DF-987F-2EAEDC5F91AB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1F9BC-6B22-4611-AA82-900FF4738369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DD4E33-FA60-41C9-9A76-0107A97CECBF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210D7A-44F9-470C-92AC-42A0924CD18E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0E0DE4-0C49-44DD-BEC9-1121467C6C40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842BE8-28E4-49ED-ABDB-35BE35694BAC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0C62AA-E27E-4921-BBB9-BC5B796267BD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0A7D79-437F-4D72-9EC6-53A5F6451E80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126258-B1D0-465B-9FF5-960341065540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8355F4-8D15-4052-9332-88906C33F830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FB736C-AE30-4557-B41A-5A0C4713A456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1FDEF-83DA-4B22-B578-A17922B8A3E6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91374E-5B53-402A-B58C-108D0A2A8331}" type="slidenum">
              <a:rPr lang="fr-FR" smtClean="0"/>
              <a:pPr>
                <a:defRPr/>
              </a:pPr>
              <a:t>37</a:t>
            </a:fld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3E38B2-4BB1-494F-A933-4B64E48A4907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706073-F677-448E-A118-B653CB6064DE}" type="slidenum">
              <a:rPr lang="fr-FR" smtClean="0"/>
              <a:pPr>
                <a:defRPr/>
              </a:pPr>
              <a:t>39</a:t>
            </a:fld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E2BAD-E9D5-499F-A049-E19735064C92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93328C-1D38-4B45-8896-74884B63AD4B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2E2B0-D6FC-4178-8E0B-A62314374E3B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ED1996-BF43-458B-932E-C6B203371838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2B531C-88F4-410E-A8C8-D2EEE83DB7EA}" type="slidenum">
              <a:rPr lang="fr-FR" smtClean="0"/>
              <a:pPr>
                <a:defRPr/>
              </a:pPr>
              <a:t>43</a:t>
            </a:fld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FA6E4-3899-42B9-B09A-CAD5503262B4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891156-F054-4BC7-A118-EA3198947B8A}" type="slidenum">
              <a:rPr lang="fr-FR" smtClean="0"/>
              <a:pPr>
                <a:defRPr/>
              </a:pPr>
              <a:t>45</a:t>
            </a:fld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C63A0E-E1CB-4611-842A-13F77B64647C}" type="slidenum">
              <a:rPr lang="fr-FR" smtClean="0"/>
              <a:pPr>
                <a:defRPr/>
              </a:pPr>
              <a:t>46</a:t>
            </a:fld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3B118C-CBE7-4416-9E3F-F130A962CC09}" type="slidenum">
              <a:rPr lang="fr-FR" smtClean="0"/>
              <a:pPr>
                <a:defRPr/>
              </a:pPr>
              <a:t>47</a:t>
            </a:fld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37F589-5A1A-4C50-9304-BDECEC4D1129}" type="slidenum">
              <a:rPr lang="fr-FR" smtClean="0"/>
              <a:pPr>
                <a:defRPr/>
              </a:pPr>
              <a:t>48</a:t>
            </a:fld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E12C1-4D7F-43C1-B055-5E50560B5892}" type="slidenum">
              <a:rPr lang="fr-FR" smtClean="0"/>
              <a:pPr>
                <a:defRPr/>
              </a:pPr>
              <a:t>49</a:t>
            </a:fld>
            <a:endParaRPr lang="fr-F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32500-9CF0-4D47-B7E2-2D83CAC0D840}" type="slidenum">
              <a:rPr lang="fr-FR" smtClean="0"/>
              <a:pPr>
                <a:defRPr/>
              </a:pPr>
              <a:t>50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C62E07-1C4C-46C4-83FE-9A634FA564B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B04D26-986B-4CB8-B80A-B244443B7EA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B9DF73-3FDB-41EC-AF68-70DB80FA3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102BEF-2F6B-4B8D-A8CF-B5CA1E973057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48499-CFFA-41E8-B2E8-AC4AE68E929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LB IHEC 2009-2010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Introduction à l'économie des affaires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E3BE9-4119-4658-84D9-371BA143D7D5}" type="slidenum">
              <a:rPr lang="ar-SA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27/11/2009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Chapitre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Introduction à l’économie des affaires : Champs et méthode.</a:t>
            </a:r>
            <a:endParaRPr lang="fr-FR" sz="36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219200"/>
          </a:xfrm>
        </p:spPr>
        <p:txBody>
          <a:bodyPr/>
          <a:lstStyle/>
          <a:p>
            <a:r>
              <a:rPr lang="fr-FR" sz="3200" smtClean="0"/>
              <a:t>Conclusion sur l’objet de l’économie : une </a:t>
            </a:r>
            <a:r>
              <a:rPr lang="fr-FR" sz="3200" smtClean="0">
                <a:solidFill>
                  <a:srgbClr val="6600CC"/>
                </a:solidFill>
              </a:rPr>
              <a:t>science</a:t>
            </a:r>
            <a:r>
              <a:rPr lang="fr-FR" sz="3200" smtClean="0"/>
              <a:t> </a:t>
            </a:r>
            <a:r>
              <a:rPr lang="fr-FR" sz="3200" smtClean="0">
                <a:solidFill>
                  <a:srgbClr val="339933"/>
                </a:solidFill>
              </a:rPr>
              <a:t>sociale</a:t>
            </a:r>
            <a:r>
              <a:rPr lang="fr-FR" sz="3200" smtClean="0"/>
              <a:t>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3200400" cy="20574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mtClean="0"/>
              <a:t>Les prix.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Les revenus.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Les choix.</a:t>
            </a:r>
          </a:p>
          <a:p>
            <a:pPr>
              <a:buFont typeface="Wingdings" pitchFamily="2" charset="2"/>
              <a:buChar char="§"/>
            </a:pPr>
            <a:endParaRPr lang="fr-FR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00600" y="3429000"/>
            <a:ext cx="3657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800"/>
              <a:t>La production.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800"/>
              <a:t>La consommation.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800"/>
              <a:t>L’investissement.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800"/>
              <a:t>etc.…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 rot="-5400000">
            <a:off x="4724400" y="1905000"/>
            <a:ext cx="1066800" cy="1828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988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823" y="0"/>
                </a:moveTo>
                <a:lnTo>
                  <a:pt x="14046" y="4312"/>
                </a:lnTo>
                <a:lnTo>
                  <a:pt x="17132" y="4312"/>
                </a:lnTo>
                <a:lnTo>
                  <a:pt x="17132" y="19988"/>
                </a:lnTo>
                <a:lnTo>
                  <a:pt x="0" y="19988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4312"/>
                </a:lnTo>
                <a:lnTo>
                  <a:pt x="21600" y="431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 rot="5399316">
            <a:off x="2627313" y="3998913"/>
            <a:ext cx="1143000" cy="1981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625 h 21600"/>
              <a:gd name="T20" fmla="*/ 18527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251" y="0"/>
                </a:moveTo>
                <a:lnTo>
                  <a:pt x="12902" y="3675"/>
                </a:lnTo>
                <a:lnTo>
                  <a:pt x="15975" y="3675"/>
                </a:lnTo>
                <a:lnTo>
                  <a:pt x="15975" y="18625"/>
                </a:lnTo>
                <a:lnTo>
                  <a:pt x="0" y="18625"/>
                </a:lnTo>
                <a:lnTo>
                  <a:pt x="0" y="21600"/>
                </a:lnTo>
                <a:lnTo>
                  <a:pt x="18527" y="21600"/>
                </a:lnTo>
                <a:lnTo>
                  <a:pt x="18527" y="3675"/>
                </a:lnTo>
                <a:lnTo>
                  <a:pt x="21600" y="367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F5896F-FE7C-4DB6-A441-6DF0ECBAF90F}" type="slidenum">
              <a:rPr lang="ar-SA" smtClean="0"/>
              <a:pPr/>
              <a:t>10</a:t>
            </a:fld>
            <a:endParaRPr lang="fr-FR" smtClean="0"/>
          </a:p>
        </p:txBody>
      </p:sp>
      <p:sp>
        <p:nvSpPr>
          <p:cNvPr id="12296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2297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 autoUpdateAnimBg="0"/>
      <p:bldP spid="17412" grpId="0" animBg="1" autoUpdateAnimBg="0"/>
      <p:bldP spid="17414" grpId="0" animBg="1"/>
      <p:bldP spid="174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  <a:t>L’économie des affaires </a:t>
            </a:r>
            <a:b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  <a:t>Business </a:t>
            </a:r>
            <a:r>
              <a:rPr lang="fr-FR" sz="3600" b="1" dirty="0" err="1" smtClean="0">
                <a:solidFill>
                  <a:schemeClr val="accent2">
                    <a:lumMod val="50000"/>
                  </a:schemeClr>
                </a:solidFill>
              </a:rPr>
              <a:t>Economics</a:t>
            </a:r>
            <a:endParaRPr lang="fr-F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50" y="1643063"/>
            <a:ext cx="8501063" cy="492918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  <a:t>Le concept </a:t>
            </a:r>
            <a:r>
              <a:rPr lang="fr-FR" sz="3600" dirty="0" smtClean="0"/>
              <a:t>« d’économiste des affaires » (Business </a:t>
            </a:r>
            <a:r>
              <a:rPr lang="fr-FR" sz="3600" dirty="0" err="1" smtClean="0"/>
              <a:t>economist</a:t>
            </a:r>
            <a:r>
              <a:rPr lang="fr-FR" sz="3600" dirty="0" smtClean="0"/>
              <a:t>) est apparu au départ dans le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milieu des affaires</a:t>
            </a:r>
            <a:r>
              <a:rPr lang="fr-FR" sz="3600" dirty="0" smtClean="0"/>
              <a:t>.</a:t>
            </a:r>
          </a:p>
          <a:p>
            <a:pPr>
              <a:buFontTx/>
              <a:buNone/>
              <a:defRPr/>
            </a:pPr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  <a:t>Motivation :</a:t>
            </a:r>
            <a:r>
              <a:rPr lang="fr-FR" sz="3600" dirty="0" smtClean="0"/>
              <a:t> Manque de mise en relation de l’évolution économique avec les décisions à prendre au niveau de l’entreprise.</a:t>
            </a:r>
          </a:p>
          <a:p>
            <a:pPr>
              <a:buFontTx/>
              <a:buNone/>
              <a:defRPr/>
            </a:pPr>
            <a:r>
              <a:rPr lang="fr-FR" sz="3600" b="1" dirty="0" smtClean="0">
                <a:solidFill>
                  <a:schemeClr val="accent2">
                    <a:lumMod val="50000"/>
                  </a:schemeClr>
                </a:solidFill>
              </a:rPr>
              <a:t>Positionnement :</a:t>
            </a:r>
            <a:r>
              <a:rPr lang="fr-FR" sz="3600" dirty="0" smtClean="0"/>
              <a:t> Entre l’entreprise et l’Economie.</a:t>
            </a:r>
          </a:p>
          <a:p>
            <a:pPr>
              <a:buFontTx/>
              <a:buNone/>
              <a:defRPr/>
            </a:pPr>
            <a:endParaRPr lang="fr-FR" sz="1600" dirty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E38379-5378-4AB0-9F0F-DE98D1E5F352}" type="slidenum">
              <a:rPr lang="ar-SA" smtClean="0"/>
              <a:pPr/>
              <a:t>11</a:t>
            </a:fld>
            <a:endParaRPr lang="fr-FR" smtClean="0"/>
          </a:p>
        </p:txBody>
      </p:sp>
      <p:sp>
        <p:nvSpPr>
          <p:cNvPr id="1331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331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b="1" smtClean="0"/>
              <a:t>Les fonctions de l’économiste des affaires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685800" y="1643063"/>
            <a:ext cx="7772400" cy="4643437"/>
          </a:xfrm>
        </p:spPr>
        <p:txBody>
          <a:bodyPr/>
          <a:lstStyle/>
          <a:p>
            <a:r>
              <a:rPr lang="fr-FR" sz="2800" b="1" smtClean="0">
                <a:solidFill>
                  <a:schemeClr val="accent2"/>
                </a:solidFill>
              </a:rPr>
              <a:t>Suivre et analyser </a:t>
            </a:r>
            <a:r>
              <a:rPr lang="fr-FR" sz="2800" smtClean="0"/>
              <a:t>le comportement des marchés, des concurrents et des nouvelles tendances technologiques.</a:t>
            </a:r>
          </a:p>
          <a:p>
            <a:r>
              <a:rPr lang="fr-FR" sz="2800" b="1" smtClean="0">
                <a:solidFill>
                  <a:schemeClr val="accent2"/>
                </a:solidFill>
              </a:rPr>
              <a:t>Identifier les moyens </a:t>
            </a:r>
            <a:r>
              <a:rPr lang="fr-FR" sz="2800" smtClean="0"/>
              <a:t>les plus adaptés pour tirer le meilleur avantage de ces nouvelles tendances.</a:t>
            </a:r>
          </a:p>
          <a:p>
            <a:r>
              <a:rPr lang="fr-FR" sz="2800" b="1" smtClean="0">
                <a:solidFill>
                  <a:schemeClr val="accent2"/>
                </a:solidFill>
              </a:rPr>
              <a:t>Stimuler l’innovation </a:t>
            </a:r>
            <a:r>
              <a:rPr lang="fr-FR" sz="2800" smtClean="0"/>
              <a:t>au sein de l’entreprise pour un meilleur positionnement par rapport à la concurrence.</a:t>
            </a:r>
          </a:p>
          <a:p>
            <a:r>
              <a:rPr lang="fr-FR" sz="2800" b="1" smtClean="0">
                <a:solidFill>
                  <a:schemeClr val="accent2"/>
                </a:solidFill>
              </a:rPr>
              <a:t>Communiquer </a:t>
            </a:r>
            <a:r>
              <a:rPr lang="fr-FR" sz="2800" smtClean="0"/>
              <a:t>avec le reste des managers.</a:t>
            </a:r>
          </a:p>
          <a:p>
            <a:endParaRPr lang="fr-FR" sz="2800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62C988-B708-4419-946F-157C64512707}" type="slidenum">
              <a:rPr lang="ar-SA" smtClean="0"/>
              <a:pPr/>
              <a:t>12</a:t>
            </a:fld>
            <a:endParaRPr lang="fr-FR" smtClean="0"/>
          </a:p>
        </p:txBody>
      </p:sp>
      <p:sp>
        <p:nvSpPr>
          <p:cNvPr id="1434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434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1676400"/>
            <a:ext cx="83820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>
                <a:cs typeface="Times New Roman" pitchFamily="18" charset="0"/>
              </a:rPr>
              <a:t>Cadre d’entreprise privée ou publique, d’institution financière, nationales ou multinationales, d’agence et d’administration d’appui aux entreprises,</a:t>
            </a: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Expert dans un bureau d’études national ou international,</a:t>
            </a: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Expert-consultant indépendant,</a:t>
            </a: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Conseiller d’hommes d’affaires,</a:t>
            </a: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Promoteur d’entreprise personnelle,</a:t>
            </a:r>
          </a:p>
          <a:p>
            <a:pPr eaLnBrk="0" hangingPunct="0"/>
            <a:endParaRPr lang="fr-FR">
              <a:cs typeface="Times New Roman" pitchFamily="18" charset="0"/>
            </a:endParaRPr>
          </a:p>
          <a:p>
            <a:pPr eaLnBrk="0" hangingPunct="0"/>
            <a:r>
              <a:rPr lang="fr-FR">
                <a:cs typeface="Times New Roman" pitchFamily="18" charset="0"/>
              </a:rPr>
              <a:t>Enseignant-chercheur, etc.</a:t>
            </a:r>
            <a:endParaRPr lang="fr-FR" sz="360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219200" y="381000"/>
            <a:ext cx="6553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Débouchés</a:t>
            </a:r>
          </a:p>
          <a:p>
            <a:pPr algn="ctr">
              <a:defRPr/>
            </a:pPr>
            <a:r>
              <a:rPr lang="fr-FR">
                <a:cs typeface="Times New Roman" pitchFamily="18" charset="0"/>
              </a:rPr>
              <a:t>(d’après l’expérience internationale)</a:t>
            </a: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EDC405-54E5-42F6-8DC4-27EFF46ED9DD}" type="slidenum">
              <a:rPr lang="ar-SA" smtClean="0"/>
              <a:pPr/>
              <a:t>13</a:t>
            </a:fld>
            <a:endParaRPr lang="fr-FR" smtClean="0"/>
          </a:p>
        </p:txBody>
      </p:sp>
      <p:sp>
        <p:nvSpPr>
          <p:cNvPr id="1536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536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Méthodologie en économie</a:t>
            </a:r>
          </a:p>
        </p:txBody>
      </p:sp>
      <p:sp>
        <p:nvSpPr>
          <p:cNvPr id="5123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F8F264-4751-4DBB-8D75-02D48AED79F5}" type="slidenum">
              <a:rPr lang="ar-SA" smtClean="0"/>
              <a:pPr/>
              <a:t>14</a:t>
            </a:fld>
            <a:endParaRPr lang="fr-FR" smtClean="0"/>
          </a:p>
        </p:txBody>
      </p:sp>
      <p:sp>
        <p:nvSpPr>
          <p:cNvPr id="512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5125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mots et concepts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Rareté</a:t>
            </a:r>
          </a:p>
          <a:p>
            <a:r>
              <a:rPr lang="fr-FR" dirty="0" smtClean="0"/>
              <a:t>Prix et revenus</a:t>
            </a:r>
          </a:p>
          <a:p>
            <a:r>
              <a:rPr lang="fr-FR" dirty="0" smtClean="0"/>
              <a:t>Choix</a:t>
            </a:r>
          </a:p>
          <a:p>
            <a:r>
              <a:rPr lang="fr-FR" dirty="0" smtClean="0"/>
              <a:t>Arbitrage</a:t>
            </a:r>
          </a:p>
          <a:p>
            <a:r>
              <a:rPr lang="fr-FR" dirty="0" err="1" smtClean="0"/>
              <a:t>Coùts</a:t>
            </a:r>
            <a:endParaRPr lang="fr-FR" dirty="0" smtClean="0"/>
          </a:p>
          <a:p>
            <a:r>
              <a:rPr lang="fr-FR" dirty="0" smtClean="0"/>
              <a:t>Bilan et balance</a:t>
            </a:r>
          </a:p>
          <a:p>
            <a:r>
              <a:rPr lang="fr-FR" dirty="0" smtClean="0"/>
              <a:t>Offre et demande</a:t>
            </a:r>
          </a:p>
          <a:p>
            <a:r>
              <a:rPr lang="fr-FR" dirty="0" smtClean="0"/>
              <a:t>Fonction d’offre et fonction de demande</a:t>
            </a:r>
          </a:p>
          <a:p>
            <a:r>
              <a:rPr lang="fr-FR" dirty="0" smtClean="0"/>
              <a:t>Marché</a:t>
            </a:r>
          </a:p>
          <a:p>
            <a:r>
              <a:rPr lang="fr-FR" dirty="0" smtClean="0"/>
              <a:t>Equilibre , équilibre générale, optimum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r-FR" smtClean="0"/>
              <a:t>Quelle est la démarche en économie pour élaborer :</a:t>
            </a:r>
          </a:p>
          <a:p>
            <a:pPr marL="1371600" lvl="2" indent="-457200">
              <a:buFont typeface="Wingdings" pitchFamily="2" charset="2"/>
              <a:buBlip>
                <a:blip r:embed="rId3"/>
              </a:buBlip>
            </a:pPr>
            <a:r>
              <a:rPr lang="fr-FR" sz="3200" smtClean="0"/>
              <a:t>des lois ?</a:t>
            </a:r>
          </a:p>
          <a:p>
            <a:pPr marL="1371600" lvl="2" indent="-457200">
              <a:buFont typeface="Wingdings" pitchFamily="2" charset="2"/>
              <a:buBlip>
                <a:blip r:embed="rId3"/>
              </a:buBlip>
            </a:pPr>
            <a:r>
              <a:rPr lang="fr-FR" sz="3200" smtClean="0"/>
              <a:t>des propositions théoriques ?</a:t>
            </a:r>
          </a:p>
          <a:p>
            <a:pPr marL="1371600" lvl="2" indent="-457200">
              <a:buFont typeface="Wingdings" pitchFamily="2" charset="2"/>
              <a:buBlip>
                <a:blip r:embed="rId3"/>
              </a:buBlip>
            </a:pPr>
            <a:r>
              <a:rPr lang="fr-FR" sz="3200" smtClean="0"/>
              <a:t>des règles de politique économique ?</a:t>
            </a:r>
          </a:p>
          <a:p>
            <a:pPr marL="1371600" lvl="2" indent="-457200">
              <a:buFont typeface="Wingdings" pitchFamily="2" charset="2"/>
              <a:buBlip>
                <a:blip r:embed="rId3"/>
              </a:buBlip>
            </a:pPr>
            <a:r>
              <a:rPr lang="fr-FR" sz="3200" smtClean="0"/>
              <a:t>Etc.. ?</a:t>
            </a:r>
          </a:p>
        </p:txBody>
      </p:sp>
      <p:sp>
        <p:nvSpPr>
          <p:cNvPr id="614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3EBC6D-3107-4641-9F22-BDAC16F49611}" type="slidenum">
              <a:rPr lang="ar-SA" smtClean="0"/>
              <a:pPr/>
              <a:t>16</a:t>
            </a:fld>
            <a:endParaRPr lang="fr-FR" smtClean="0"/>
          </a:p>
        </p:txBody>
      </p:sp>
      <p:sp>
        <p:nvSpPr>
          <p:cNvPr id="614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6149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990600"/>
          </a:xfrm>
        </p:spPr>
        <p:txBody>
          <a:bodyPr>
            <a:normAutofit fontScale="90000"/>
          </a:bodyPr>
          <a:lstStyle/>
          <a:p>
            <a:r>
              <a:rPr lang="fr-FR" sz="3600" smtClean="0"/>
              <a:t>Les étapes de la production de connaissance en économie 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fr-FR" dirty="0" smtClean="0"/>
              <a:t>L’</a:t>
            </a:r>
            <a:r>
              <a:rPr lang="fr-FR" dirty="0" smtClean="0">
                <a:solidFill>
                  <a:schemeClr val="accent2"/>
                </a:solidFill>
              </a:rPr>
              <a:t>observation</a:t>
            </a:r>
            <a:r>
              <a:rPr lang="fr-FR" dirty="0" smtClean="0"/>
              <a:t> des phénomènes économiques pour formuler </a:t>
            </a:r>
            <a:r>
              <a:rPr lang="fr-FR" dirty="0" smtClean="0">
                <a:solidFill>
                  <a:schemeClr val="accent2"/>
                </a:solidFill>
              </a:rPr>
              <a:t>les questions</a:t>
            </a:r>
            <a:r>
              <a:rPr lang="fr-FR" dirty="0" smtClean="0"/>
              <a:t> pertinentes.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fr-FR" dirty="0" smtClean="0"/>
              <a:t>La simplification de la réalité : </a:t>
            </a:r>
            <a:r>
              <a:rPr lang="fr-FR" dirty="0" smtClean="0">
                <a:solidFill>
                  <a:srgbClr val="339933"/>
                </a:solidFill>
              </a:rPr>
              <a:t>L’abstraction</a:t>
            </a:r>
            <a:r>
              <a:rPr lang="fr-FR" dirty="0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fr-FR" dirty="0" smtClean="0"/>
              <a:t>La construction d’une théorie :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fr-FR" dirty="0" smtClean="0"/>
              <a:t>Élaboration d’</a:t>
            </a:r>
            <a:r>
              <a:rPr lang="fr-FR" dirty="0" smtClean="0">
                <a:solidFill>
                  <a:srgbClr val="FF0000"/>
                </a:solidFill>
              </a:rPr>
              <a:t>hypothèses</a:t>
            </a:r>
            <a:r>
              <a:rPr lang="fr-FR" dirty="0" smtClean="0"/>
              <a:t> de travail.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fr-FR" dirty="0" smtClean="0"/>
              <a:t>Raisonnement sur les </a:t>
            </a:r>
            <a:r>
              <a:rPr lang="fr-FR" dirty="0" smtClean="0">
                <a:solidFill>
                  <a:srgbClr val="FF0000"/>
                </a:solidFill>
              </a:rPr>
              <a:t>causes et les effets</a:t>
            </a:r>
            <a:r>
              <a:rPr lang="fr-FR" dirty="0" smtClean="0"/>
              <a:t>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fr-FR" dirty="0" smtClean="0"/>
              <a:t>Vérification </a:t>
            </a:r>
            <a:r>
              <a:rPr lang="fr-FR" dirty="0" smtClean="0">
                <a:solidFill>
                  <a:srgbClr val="FF0000"/>
                </a:solidFill>
              </a:rPr>
              <a:t>empirique (=vécue)</a:t>
            </a:r>
            <a:r>
              <a:rPr lang="fr-FR" dirty="0" smtClean="0"/>
              <a:t>. </a:t>
            </a:r>
            <a:endParaRPr lang="fr-FR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B6D9C-BB1B-43B7-88CD-F6B3B0C6BA86}" type="slidenum">
              <a:rPr lang="ar-SA" smtClean="0"/>
              <a:pPr/>
              <a:t>17</a:t>
            </a:fld>
            <a:endParaRPr lang="fr-FR" smtClean="0"/>
          </a:p>
        </p:txBody>
      </p:sp>
      <p:sp>
        <p:nvSpPr>
          <p:cNvPr id="717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7174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4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fr-FR" sz="3600" smtClean="0"/>
              <a:t>Exemple : Effets de la mondialisation sur l’économie d’un pays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fr-FR" smtClean="0">
                <a:solidFill>
                  <a:srgbClr val="339933"/>
                </a:solidFill>
              </a:rPr>
              <a:t>Observation du phénomène</a:t>
            </a:r>
            <a:r>
              <a:rPr lang="fr-FR" smtClean="0"/>
              <a:t> :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fr-FR" smtClean="0">
                <a:solidFill>
                  <a:srgbClr val="6600CC"/>
                </a:solidFill>
              </a:rPr>
              <a:t>Mondialisation :</a:t>
            </a:r>
            <a:r>
              <a:rPr lang="fr-FR" smtClean="0"/>
              <a:t> Ouverture des économies sur les échanges avec l’extérieur.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fr-FR" smtClean="0"/>
              <a:t>Cad : Élimination progressive des </a:t>
            </a:r>
            <a:r>
              <a:rPr lang="fr-FR" smtClean="0">
                <a:solidFill>
                  <a:srgbClr val="6600CC"/>
                </a:solidFill>
              </a:rPr>
              <a:t>barrières douanières</a:t>
            </a:r>
            <a:r>
              <a:rPr lang="fr-FR" smtClean="0"/>
              <a:t> (tarifaires et non tarifaires).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fr-FR" smtClean="0">
                <a:solidFill>
                  <a:srgbClr val="339933"/>
                </a:solidFill>
              </a:rPr>
              <a:t>Questions </a:t>
            </a:r>
            <a:r>
              <a:rPr lang="fr-FR" smtClean="0"/>
              <a:t>: Quel est l’effet de la mondialisation sur l’efficacité économique ? Sur la pauvreté ? Etc.. 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85CC7F-B3FD-48D2-BAEE-11C6D56E0431}" type="slidenum">
              <a:rPr lang="ar-SA" smtClean="0"/>
              <a:pPr/>
              <a:t>18</a:t>
            </a:fld>
            <a:endParaRPr lang="fr-FR" smtClean="0"/>
          </a:p>
        </p:txBody>
      </p:sp>
      <p:sp>
        <p:nvSpPr>
          <p:cNvPr id="819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819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fr-FR" smtClean="0">
                <a:solidFill>
                  <a:srgbClr val="339933"/>
                </a:solidFill>
              </a:rPr>
              <a:t>L’abstraction :</a:t>
            </a:r>
            <a:r>
              <a:rPr lang="fr-FR" smtClean="0"/>
              <a:t> Représenter de manière simplifiée le phénomène à étudier.</a:t>
            </a:r>
            <a:r>
              <a:rPr lang="fr-FR" smtClean="0">
                <a:solidFill>
                  <a:srgbClr val="339933"/>
                </a:solidFill>
              </a:rPr>
              <a:t>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endParaRPr lang="fr-FR" smtClean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fr-FR" smtClean="0"/>
              <a:t>Indicateur de l’insertion dans la mondialisation : Indicateur de l’ouverture de l’économie :</a:t>
            </a:r>
          </a:p>
          <a:p>
            <a:pPr marL="1752600" lvl="3" indent="-381000">
              <a:lnSpc>
                <a:spcPct val="90000"/>
              </a:lnSpc>
              <a:buFont typeface="Wingdings" pitchFamily="2" charset="2"/>
              <a:buNone/>
            </a:pPr>
            <a:endParaRPr lang="fr-FR" smtClean="0"/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fr-FR" sz="3200" smtClean="0"/>
              <a:t> X =</a:t>
            </a:r>
            <a:r>
              <a:rPr lang="fr-FR" smtClean="0"/>
              <a:t>  (</a:t>
            </a:r>
            <a:r>
              <a:rPr lang="fr-FR" smtClean="0">
                <a:solidFill>
                  <a:srgbClr val="FF0000"/>
                </a:solidFill>
              </a:rPr>
              <a:t>importation </a:t>
            </a:r>
            <a:r>
              <a:rPr lang="fr-FR" smtClean="0"/>
              <a:t>+ </a:t>
            </a:r>
            <a:r>
              <a:rPr lang="fr-FR" smtClean="0">
                <a:solidFill>
                  <a:srgbClr val="FF0000"/>
                </a:solidFill>
              </a:rPr>
              <a:t>exportations</a:t>
            </a:r>
            <a:r>
              <a:rPr lang="fr-FR" smtClean="0"/>
              <a:t>)/</a:t>
            </a:r>
            <a:r>
              <a:rPr lang="fr-FR" smtClean="0">
                <a:solidFill>
                  <a:srgbClr val="FF0000"/>
                </a:solidFill>
              </a:rPr>
              <a:t>production</a:t>
            </a:r>
            <a:r>
              <a:rPr lang="fr-FR" smtClean="0"/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endParaRPr lang="fr-FR" smtClean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fr-FR" smtClean="0"/>
              <a:t>Indicateur de l’efficacité économique :</a:t>
            </a:r>
          </a:p>
          <a:p>
            <a:pPr marL="1752600" lvl="3" indent="-381000">
              <a:lnSpc>
                <a:spcPct val="90000"/>
              </a:lnSpc>
              <a:buFont typeface="Wingdings" pitchFamily="2" charset="2"/>
              <a:buNone/>
            </a:pPr>
            <a:endParaRPr lang="fr-FR" sz="2800" smtClean="0"/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r>
              <a:rPr lang="fr-FR" sz="2800" smtClean="0"/>
              <a:t>Y = </a:t>
            </a:r>
            <a:r>
              <a:rPr lang="fr-FR" smtClean="0">
                <a:solidFill>
                  <a:srgbClr val="FF0000"/>
                </a:solidFill>
              </a:rPr>
              <a:t>Production</a:t>
            </a:r>
            <a:r>
              <a:rPr lang="fr-FR" smtClean="0"/>
              <a:t>/</a:t>
            </a:r>
            <a:r>
              <a:rPr lang="fr-FR" smtClean="0">
                <a:solidFill>
                  <a:srgbClr val="FF0000"/>
                </a:solidFill>
              </a:rPr>
              <a:t>Emploi</a:t>
            </a:r>
            <a:r>
              <a:rPr lang="fr-FR" smtClean="0"/>
              <a:t>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endParaRPr lang="fr-FR" smtClean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fr-FR" smtClean="0"/>
              <a:t>Relation entre </a:t>
            </a:r>
            <a:r>
              <a:rPr lang="fr-FR" smtClean="0">
                <a:solidFill>
                  <a:srgbClr val="6600CC"/>
                </a:solidFill>
              </a:rPr>
              <a:t>X</a:t>
            </a:r>
            <a:r>
              <a:rPr lang="fr-FR" smtClean="0"/>
              <a:t> (cause) et </a:t>
            </a:r>
            <a:r>
              <a:rPr lang="fr-FR" smtClean="0">
                <a:solidFill>
                  <a:srgbClr val="6600CC"/>
                </a:solidFill>
              </a:rPr>
              <a:t>Y</a:t>
            </a:r>
            <a:r>
              <a:rPr lang="fr-FR" smtClean="0"/>
              <a:t> (effet, conséquence) ?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>
          <a:xfrm>
            <a:off x="8305800" y="304800"/>
            <a:ext cx="609600" cy="152400"/>
          </a:xfrm>
        </p:spPr>
        <p:txBody>
          <a:bodyPr>
            <a:normAutofit fontScale="90000"/>
          </a:bodyPr>
          <a:lstStyle/>
          <a:p>
            <a:r>
              <a:rPr lang="fr-FR" sz="800" smtClean="0">
                <a:solidFill>
                  <a:schemeClr val="bg1"/>
                </a:solidFill>
              </a:rPr>
              <a:t>L’abstraction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0B5B8D-3857-4D30-B85A-DA779A892615}" type="slidenum">
              <a:rPr lang="ar-SA" smtClean="0"/>
              <a:pPr/>
              <a:t>19</a:t>
            </a:fld>
            <a:endParaRPr lang="fr-FR" smtClean="0"/>
          </a:p>
        </p:txBody>
      </p:sp>
      <p:sp>
        <p:nvSpPr>
          <p:cNvPr id="922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922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Le domaine de l’économie des affaires :</a:t>
            </a:r>
          </a:p>
        </p:txBody>
      </p:sp>
      <p:sp>
        <p:nvSpPr>
          <p:cNvPr id="4099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En premier lieu l’économie</a:t>
            </a:r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70B910-0240-4C95-ABA9-02A6506D67F1}" type="slidenum">
              <a:rPr lang="ar-SA" smtClean="0"/>
              <a:pPr/>
              <a:t>2</a:t>
            </a:fld>
            <a:endParaRPr lang="fr-FR" smtClean="0"/>
          </a:p>
        </p:txBody>
      </p:sp>
      <p:sp>
        <p:nvSpPr>
          <p:cNvPr id="410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410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57912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fr-FR" sz="3600" smtClean="0">
                <a:solidFill>
                  <a:srgbClr val="339933"/>
                </a:solidFill>
              </a:rPr>
              <a:t>La vérification :</a:t>
            </a:r>
            <a:r>
              <a:rPr lang="fr-FR" sz="3600" smtClean="0"/>
              <a:t> Comparer l’évolution de X et l’évolution de Y :</a:t>
            </a:r>
          </a:p>
          <a:p>
            <a:pPr marL="1752600" lvl="3" indent="-381000">
              <a:buFont typeface="Wingdings" pitchFamily="2" charset="2"/>
              <a:buChar char="Ø"/>
            </a:pPr>
            <a:endParaRPr lang="fr-FR" sz="2400" smtClean="0"/>
          </a:p>
          <a:p>
            <a:pPr marL="1752600" lvl="3" indent="-381000">
              <a:buFont typeface="Wingdings" pitchFamily="2" charset="2"/>
              <a:buChar char="Ø"/>
            </a:pPr>
            <a:r>
              <a:rPr lang="fr-FR" sz="3600" smtClean="0"/>
              <a:t>Pour un pays donné à différentes dates (analyse chronologique)</a:t>
            </a:r>
          </a:p>
          <a:p>
            <a:pPr marL="1752600" lvl="3" indent="-381000">
              <a:buFont typeface="Wingdings" pitchFamily="2" charset="2"/>
              <a:buChar char="Ø"/>
            </a:pPr>
            <a:endParaRPr lang="fr-FR" sz="3600" smtClean="0"/>
          </a:p>
          <a:p>
            <a:pPr marL="1752600" lvl="3" indent="-381000">
              <a:buFont typeface="Wingdings" pitchFamily="2" charset="2"/>
              <a:buChar char="Ø"/>
            </a:pPr>
            <a:r>
              <a:rPr lang="fr-FR" sz="3600" smtClean="0"/>
              <a:t>Pour une période donnée à différents pays (analyse transversale).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8458200" y="152400"/>
            <a:ext cx="381000" cy="304800"/>
          </a:xfrm>
        </p:spPr>
        <p:txBody>
          <a:bodyPr>
            <a:normAutofit fontScale="90000"/>
          </a:bodyPr>
          <a:lstStyle/>
          <a:p>
            <a:r>
              <a:rPr lang="fr-FR" sz="800" smtClean="0">
                <a:solidFill>
                  <a:schemeClr val="bg1"/>
                </a:solidFill>
              </a:rPr>
              <a:t>La vérification</a:t>
            </a: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F6BBA-880A-4968-ACE3-1A56AED76F46}" type="slidenum">
              <a:rPr lang="ar-SA" smtClean="0"/>
              <a:pPr/>
              <a:t>20</a:t>
            </a:fld>
            <a:endParaRPr lang="fr-FR" smtClean="0"/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024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bldLvl="5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Avant la vérification , il faut montrer qualitativement qu’il y a une relation entre X et Y</a:t>
            </a:r>
          </a:p>
          <a:p>
            <a:r>
              <a:rPr lang="fr-FR" dirty="0" smtClean="0"/>
              <a:t>Avec l’ouverture économique (X     ) il y a plus de concurrence sur le marché local et plus d’exposition à la concurrence sur le marché international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rot="5400000" flipH="1" flipV="1">
            <a:off x="6322231" y="3393281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455613" y="430213"/>
          <a:ext cx="8358187" cy="5778500"/>
        </p:xfrm>
        <a:graphic>
          <a:graphicData uri="http://schemas.openxmlformats.org/presentationml/2006/ole">
            <p:oleObj spid="_x0000_s1026" name="Graphique" r:id="rId4" imgW="8362917" imgH="5781869" progId="MSGraph.Chart.8">
              <p:embed followColorScheme="full"/>
            </p:oleObj>
          </a:graphicData>
        </a:graphic>
      </p:graphicFrame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0" y="228600"/>
            <a:ext cx="457200" cy="457200"/>
          </a:xfrm>
        </p:spPr>
        <p:txBody>
          <a:bodyPr/>
          <a:lstStyle/>
          <a:p>
            <a:r>
              <a:rPr lang="fr-FR" sz="800" smtClean="0">
                <a:solidFill>
                  <a:schemeClr val="bg1"/>
                </a:solidFill>
              </a:rPr>
              <a:t>L’ouverture</a:t>
            </a:r>
          </a:p>
        </p:txBody>
      </p:sp>
      <p:sp>
        <p:nvSpPr>
          <p:cNvPr id="102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79E6F-8FB5-417D-972A-6CE3A4DC120C}" type="slidenum">
              <a:rPr lang="ar-SA" smtClean="0"/>
              <a:pPr/>
              <a:t>22</a:t>
            </a:fld>
            <a:endParaRPr lang="fr-FR" smtClean="0"/>
          </a:p>
        </p:txBody>
      </p:sp>
      <p:sp>
        <p:nvSpPr>
          <p:cNvPr id="102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03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oleChartEl type="series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0483" grpId="0" bld="series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455613" y="430213"/>
          <a:ext cx="8358187" cy="5778500"/>
        </p:xfrm>
        <a:graphic>
          <a:graphicData uri="http://schemas.openxmlformats.org/presentationml/2006/ole">
            <p:oleObj spid="_x0000_s2050" name="Graphique" r:id="rId4" imgW="8362917" imgH="5781869" progId="MSGraph.Chart.8">
              <p:embed followColorScheme="full"/>
            </p:oleObj>
          </a:graphicData>
        </a:graphic>
      </p:graphicFrame>
      <p:sp>
        <p:nvSpPr>
          <p:cNvPr id="205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8610600" y="152400"/>
            <a:ext cx="228600" cy="457200"/>
          </a:xfrm>
        </p:spPr>
        <p:txBody>
          <a:bodyPr>
            <a:normAutofit fontScale="90000"/>
          </a:bodyPr>
          <a:lstStyle/>
          <a:p>
            <a:r>
              <a:rPr lang="fr-FR" sz="800" dirty="0" smtClean="0">
                <a:solidFill>
                  <a:schemeClr val="bg1"/>
                </a:solidFill>
              </a:rPr>
              <a:t>Trend</a:t>
            </a:r>
          </a:p>
        </p:txBody>
      </p:sp>
      <p:sp>
        <p:nvSpPr>
          <p:cNvPr id="205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EFA064-C70A-4A81-AC6B-4BCDCB74C446}" type="slidenum">
              <a:rPr lang="ar-SA" smtClean="0"/>
              <a:pPr/>
              <a:t>23</a:t>
            </a:fld>
            <a:endParaRPr lang="fr-FR" smtClean="0"/>
          </a:p>
        </p:txBody>
      </p:sp>
      <p:sp>
        <p:nvSpPr>
          <p:cNvPr id="205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2054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772400" cy="5181600"/>
          </a:xfrm>
        </p:spPr>
        <p:txBody>
          <a:bodyPr/>
          <a:lstStyle/>
          <a:p>
            <a:r>
              <a:rPr lang="fr-FR" smtClean="0">
                <a:solidFill>
                  <a:srgbClr val="6600CC"/>
                </a:solidFill>
              </a:rPr>
              <a:t/>
            </a:r>
            <a:br>
              <a:rPr lang="fr-FR" smtClean="0">
                <a:solidFill>
                  <a:srgbClr val="6600CC"/>
                </a:solidFill>
              </a:rPr>
            </a:br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Notion de base sur l’activité économique</a:t>
            </a:r>
          </a:p>
        </p:txBody>
      </p:sp>
      <p:sp>
        <p:nvSpPr>
          <p:cNvPr id="307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AB1CCE-65CA-4331-9B99-BCA5148B5E6B}" type="slidenum">
              <a:rPr lang="ar-SA" smtClean="0"/>
              <a:pPr/>
              <a:t>24</a:t>
            </a:fld>
            <a:endParaRPr lang="fr-FR" smtClean="0"/>
          </a:p>
        </p:txBody>
      </p:sp>
      <p:sp>
        <p:nvSpPr>
          <p:cNvPr id="307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3077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fr-FR" smtClean="0"/>
              <a:t>Les agents, les opérations et les marchés</a:t>
            </a:r>
            <a:endParaRPr lang="fr-FR" smtClean="0">
              <a:solidFill>
                <a:srgbClr val="FF33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7772400" cy="21336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/>
              <a:t>Exemple</a:t>
            </a:r>
          </a:p>
          <a:p>
            <a:pPr>
              <a:buFontTx/>
              <a:buNone/>
            </a:pPr>
            <a:r>
              <a:rPr lang="fr-FR" smtClean="0"/>
              <a:t>Les opérations</a:t>
            </a:r>
          </a:p>
          <a:p>
            <a:pPr>
              <a:buFontTx/>
              <a:buNone/>
            </a:pPr>
            <a:r>
              <a:rPr lang="fr-FR" smtClean="0"/>
              <a:t>Les marchés</a:t>
            </a:r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C16941-5B31-4A02-A593-8F216DEBEF07}" type="slidenum">
              <a:rPr lang="ar-SA" smtClean="0"/>
              <a:pPr/>
              <a:t>25</a:t>
            </a:fld>
            <a:endParaRPr lang="fr-FR" smtClean="0"/>
          </a:p>
        </p:txBody>
      </p:sp>
      <p:sp>
        <p:nvSpPr>
          <p:cNvPr id="410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410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4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fr-FR" sz="2800" smtClean="0"/>
              <a:t>Exemple : Une économie composée d’entreprises et de ménages</a:t>
            </a:r>
            <a:endParaRPr lang="fr-FR" sz="2800" smtClean="0">
              <a:solidFill>
                <a:srgbClr val="FF3300"/>
              </a:solidFill>
            </a:endParaRPr>
          </a:p>
        </p:txBody>
      </p:sp>
      <p:sp>
        <p:nvSpPr>
          <p:cNvPr id="32771" name="Text Box 1027"/>
          <p:cNvSpPr txBox="1">
            <a:spLocks noChangeArrowheads="1"/>
          </p:cNvSpPr>
          <p:nvPr/>
        </p:nvSpPr>
        <p:spPr bwMode="auto">
          <a:xfrm>
            <a:off x="7620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Entreprises</a:t>
            </a:r>
          </a:p>
        </p:txBody>
      </p:sp>
      <p:sp>
        <p:nvSpPr>
          <p:cNvPr id="32772" name="Text Box 1028"/>
          <p:cNvSpPr txBox="1">
            <a:spLocks noChangeArrowheads="1"/>
          </p:cNvSpPr>
          <p:nvPr/>
        </p:nvSpPr>
        <p:spPr bwMode="auto">
          <a:xfrm>
            <a:off x="55626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Ménages</a:t>
            </a:r>
          </a:p>
        </p:txBody>
      </p:sp>
      <p:cxnSp>
        <p:nvCxnSpPr>
          <p:cNvPr id="32773" name="AutoShape 1029"/>
          <p:cNvCxnSpPr>
            <a:cxnSpLocks noChangeShapeType="1"/>
            <a:stCxn id="32771" idx="0"/>
          </p:cNvCxnSpPr>
          <p:nvPr/>
        </p:nvCxnSpPr>
        <p:spPr bwMode="auto">
          <a:xfrm rot="5400000" flipV="1">
            <a:off x="4228306" y="800894"/>
            <a:ext cx="1588" cy="4724400"/>
          </a:xfrm>
          <a:prstGeom prst="bentConnector4">
            <a:avLst>
              <a:gd name="adj1" fmla="val -59300014"/>
              <a:gd name="adj2" fmla="val 9952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74" name="AutoShape 1030"/>
          <p:cNvCxnSpPr>
            <a:cxnSpLocks noChangeShapeType="1"/>
            <a:stCxn id="32771" idx="1"/>
            <a:endCxn id="32771" idx="2"/>
          </p:cNvCxnSpPr>
          <p:nvPr/>
        </p:nvCxnSpPr>
        <p:spPr bwMode="auto">
          <a:xfrm rot="10800000" flipH="1" flipV="1">
            <a:off x="723900" y="3467100"/>
            <a:ext cx="1143000" cy="304800"/>
          </a:xfrm>
          <a:prstGeom prst="bentConnector4">
            <a:avLst>
              <a:gd name="adj1" fmla="val -16667"/>
              <a:gd name="adj2" fmla="val 28176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75" name="AutoShape 1031"/>
          <p:cNvCxnSpPr>
            <a:cxnSpLocks noChangeShapeType="1"/>
            <a:stCxn id="32772" idx="2"/>
            <a:endCxn id="32771" idx="3"/>
          </p:cNvCxnSpPr>
          <p:nvPr/>
        </p:nvCxnSpPr>
        <p:spPr bwMode="auto">
          <a:xfrm rot="16200000" flipV="1">
            <a:off x="4686300" y="1790700"/>
            <a:ext cx="304800" cy="3657600"/>
          </a:xfrm>
          <a:prstGeom prst="bentConnector4">
            <a:avLst>
              <a:gd name="adj1" fmla="val -400523"/>
              <a:gd name="adj2" fmla="val 8910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2776" name="Text Box 1032"/>
          <p:cNvSpPr txBox="1">
            <a:spLocks noChangeArrowheads="1"/>
          </p:cNvSpPr>
          <p:nvPr/>
        </p:nvSpPr>
        <p:spPr bwMode="auto">
          <a:xfrm>
            <a:off x="3048000" y="23622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Biens &amp; services</a:t>
            </a:r>
          </a:p>
        </p:txBody>
      </p:sp>
      <p:sp>
        <p:nvSpPr>
          <p:cNvPr id="32777" name="Text Box 1033"/>
          <p:cNvSpPr txBox="1">
            <a:spLocks noChangeArrowheads="1"/>
          </p:cNvSpPr>
          <p:nvPr/>
        </p:nvSpPr>
        <p:spPr bwMode="auto">
          <a:xfrm>
            <a:off x="3810000" y="44958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Main d’œuvre</a:t>
            </a:r>
          </a:p>
        </p:txBody>
      </p:sp>
      <p:sp>
        <p:nvSpPr>
          <p:cNvPr id="32778" name="Text Box 1034"/>
          <p:cNvSpPr txBox="1">
            <a:spLocks noChangeArrowheads="1"/>
          </p:cNvSpPr>
          <p:nvPr/>
        </p:nvSpPr>
        <p:spPr bwMode="auto">
          <a:xfrm>
            <a:off x="228600" y="4495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/>
              <a:t>Équipements et mat. 1ère</a:t>
            </a:r>
          </a:p>
        </p:txBody>
      </p:sp>
      <p:sp>
        <p:nvSpPr>
          <p:cNvPr id="513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32728F-2197-4DCC-B2CF-57471A41B7C0}" type="slidenum">
              <a:rPr lang="ar-SA" smtClean="0"/>
              <a:pPr/>
              <a:t>26</a:t>
            </a:fld>
            <a:endParaRPr lang="fr-FR" smtClean="0"/>
          </a:p>
        </p:txBody>
      </p:sp>
      <p:sp>
        <p:nvSpPr>
          <p:cNvPr id="5132" name="Espace réservé du pied de page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5133" name="Espace réservé de la date 1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 autoUpdateAnimBg="0"/>
      <p:bldP spid="32772" grpId="0" animBg="1" autoUpdateAnimBg="0"/>
      <p:bldP spid="32776" grpId="0" autoUpdateAnimBg="0"/>
      <p:bldP spid="32777" grpId="0" autoUpdateAnimBg="0"/>
      <p:bldP spid="3277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A tout </a:t>
            </a:r>
            <a:r>
              <a:rPr lang="fr-FR" sz="2800" smtClean="0"/>
              <a:t>flux réel</a:t>
            </a:r>
            <a:r>
              <a:rPr lang="fr-FR" sz="2800" smtClean="0">
                <a:solidFill>
                  <a:schemeClr val="accent2"/>
                </a:solidFill>
              </a:rPr>
              <a:t> correspond un paiement ou une dette</a:t>
            </a:r>
            <a:r>
              <a:rPr lang="fr-FR" sz="2800" smtClean="0"/>
              <a:t> (</a:t>
            </a:r>
            <a:r>
              <a:rPr lang="fr-FR" sz="2800" smtClean="0">
                <a:solidFill>
                  <a:srgbClr val="FF0000"/>
                </a:solidFill>
              </a:rPr>
              <a:t>un flux financier</a:t>
            </a:r>
            <a:r>
              <a:rPr lang="fr-FR" sz="2800" smtClean="0"/>
              <a:t>)</a:t>
            </a:r>
            <a:endParaRPr lang="fr-FR" sz="2800" smtClean="0">
              <a:solidFill>
                <a:srgbClr val="FF33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620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Entreprises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5626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Ménages</a:t>
            </a:r>
          </a:p>
        </p:txBody>
      </p:sp>
      <p:cxnSp>
        <p:nvCxnSpPr>
          <p:cNvPr id="6149" name="AutoShape 5"/>
          <p:cNvCxnSpPr>
            <a:cxnSpLocks noChangeShapeType="1"/>
            <a:stCxn id="6147" idx="0"/>
          </p:cNvCxnSpPr>
          <p:nvPr/>
        </p:nvCxnSpPr>
        <p:spPr bwMode="auto">
          <a:xfrm rot="5400000" flipV="1">
            <a:off x="4228306" y="800894"/>
            <a:ext cx="1588" cy="4724400"/>
          </a:xfrm>
          <a:prstGeom prst="bentConnector4">
            <a:avLst>
              <a:gd name="adj1" fmla="val -59300014"/>
              <a:gd name="adj2" fmla="val 9952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0" name="AutoShape 6"/>
          <p:cNvCxnSpPr>
            <a:cxnSpLocks noChangeShapeType="1"/>
            <a:stCxn id="6147" idx="1"/>
            <a:endCxn id="6147" idx="2"/>
          </p:cNvCxnSpPr>
          <p:nvPr/>
        </p:nvCxnSpPr>
        <p:spPr bwMode="auto">
          <a:xfrm rot="10800000" flipH="1" flipV="1">
            <a:off x="723900" y="3467100"/>
            <a:ext cx="1143000" cy="304800"/>
          </a:xfrm>
          <a:prstGeom prst="bentConnector4">
            <a:avLst>
              <a:gd name="adj1" fmla="val -16667"/>
              <a:gd name="adj2" fmla="val 28176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1" name="AutoShape 7"/>
          <p:cNvCxnSpPr>
            <a:cxnSpLocks noChangeShapeType="1"/>
            <a:stCxn id="6148" idx="2"/>
            <a:endCxn id="6147" idx="3"/>
          </p:cNvCxnSpPr>
          <p:nvPr/>
        </p:nvCxnSpPr>
        <p:spPr bwMode="auto">
          <a:xfrm rot="16200000" flipV="1">
            <a:off x="4686300" y="1790700"/>
            <a:ext cx="304800" cy="3657600"/>
          </a:xfrm>
          <a:prstGeom prst="bentConnector4">
            <a:avLst>
              <a:gd name="adj1" fmla="val -400523"/>
              <a:gd name="adj2" fmla="val 8910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48000" y="23622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Biens &amp; services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10000" y="44958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Main d’œuvre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8600" y="4495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/>
              <a:t>Équipements et mat. 1ères</a:t>
            </a:r>
          </a:p>
        </p:txBody>
      </p:sp>
      <p:cxnSp>
        <p:nvCxnSpPr>
          <p:cNvPr id="6155" name="AutoShape 18"/>
          <p:cNvCxnSpPr>
            <a:cxnSpLocks noChangeShapeType="1"/>
          </p:cNvCxnSpPr>
          <p:nvPr/>
        </p:nvCxnSpPr>
        <p:spPr bwMode="auto">
          <a:xfrm rot="-5400000" flipH="1" flipV="1">
            <a:off x="3923506" y="800894"/>
            <a:ext cx="1588" cy="4800600"/>
          </a:xfrm>
          <a:prstGeom prst="bentConnector3">
            <a:avLst>
              <a:gd name="adj1" fmla="val -90900000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6156" name="AutoShape 19"/>
          <p:cNvCxnSpPr>
            <a:cxnSpLocks noChangeShapeType="1"/>
          </p:cNvCxnSpPr>
          <p:nvPr/>
        </p:nvCxnSpPr>
        <p:spPr bwMode="auto">
          <a:xfrm>
            <a:off x="3352800" y="3429000"/>
            <a:ext cx="3657600" cy="304800"/>
          </a:xfrm>
          <a:prstGeom prst="bentConnector4">
            <a:avLst>
              <a:gd name="adj1" fmla="val 34375"/>
              <a:gd name="adj2" fmla="val 291148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6157" name="AutoShape 23"/>
          <p:cNvCxnSpPr>
            <a:cxnSpLocks noChangeShapeType="1"/>
          </p:cNvCxnSpPr>
          <p:nvPr/>
        </p:nvCxnSpPr>
        <p:spPr bwMode="auto">
          <a:xfrm rot="16200000" flipV="1">
            <a:off x="1333500" y="3009900"/>
            <a:ext cx="304800" cy="1143000"/>
          </a:xfrm>
          <a:prstGeom prst="bentConnector4">
            <a:avLst>
              <a:gd name="adj1" fmla="val -391148"/>
              <a:gd name="adj2" fmla="val 149722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6158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C60D4D-1A44-4C54-9172-5FDA46510F98}" type="slidenum">
              <a:rPr lang="ar-SA" smtClean="0"/>
              <a:pPr/>
              <a:t>27</a:t>
            </a:fld>
            <a:endParaRPr lang="fr-FR" smtClean="0"/>
          </a:p>
        </p:txBody>
      </p:sp>
      <p:sp>
        <p:nvSpPr>
          <p:cNvPr id="6159" name="Espace réservé du pied de page 1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6160" name="Espace réservé de la date 1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7620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Entreprises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5562600" y="3200400"/>
            <a:ext cx="2209800" cy="533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Ménages</a:t>
            </a:r>
          </a:p>
        </p:txBody>
      </p:sp>
      <p:cxnSp>
        <p:nvCxnSpPr>
          <p:cNvPr id="7172" name="AutoShape 5"/>
          <p:cNvCxnSpPr>
            <a:cxnSpLocks noChangeShapeType="1"/>
            <a:stCxn id="7170" idx="0"/>
          </p:cNvCxnSpPr>
          <p:nvPr/>
        </p:nvCxnSpPr>
        <p:spPr bwMode="auto">
          <a:xfrm rot="5400000" flipV="1">
            <a:off x="4228306" y="800894"/>
            <a:ext cx="1588" cy="4724400"/>
          </a:xfrm>
          <a:prstGeom prst="bentConnector4">
            <a:avLst>
              <a:gd name="adj1" fmla="val -59300014"/>
              <a:gd name="adj2" fmla="val 9952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173" name="AutoShape 6"/>
          <p:cNvCxnSpPr>
            <a:cxnSpLocks noChangeShapeType="1"/>
            <a:stCxn id="7170" idx="1"/>
            <a:endCxn id="7170" idx="2"/>
          </p:cNvCxnSpPr>
          <p:nvPr/>
        </p:nvCxnSpPr>
        <p:spPr bwMode="auto">
          <a:xfrm rot="10800000" flipH="1" flipV="1">
            <a:off x="723900" y="3467100"/>
            <a:ext cx="1143000" cy="304800"/>
          </a:xfrm>
          <a:prstGeom prst="bentConnector4">
            <a:avLst>
              <a:gd name="adj1" fmla="val -16667"/>
              <a:gd name="adj2" fmla="val 28176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174" name="AutoShape 7"/>
          <p:cNvCxnSpPr>
            <a:cxnSpLocks noChangeShapeType="1"/>
            <a:stCxn id="7171" idx="2"/>
            <a:endCxn id="7170" idx="3"/>
          </p:cNvCxnSpPr>
          <p:nvPr/>
        </p:nvCxnSpPr>
        <p:spPr bwMode="auto">
          <a:xfrm rot="16200000" flipV="1">
            <a:off x="4686300" y="1790700"/>
            <a:ext cx="304800" cy="3657600"/>
          </a:xfrm>
          <a:prstGeom prst="bentConnector4">
            <a:avLst>
              <a:gd name="adj1" fmla="val -400523"/>
              <a:gd name="adj2" fmla="val 8910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3048000" y="23622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Biens &amp; services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3810000" y="44958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/>
              <a:t>Main d’œuvre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228600" y="4495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/>
              <a:t>Équipements et mat. 1ère</a:t>
            </a:r>
          </a:p>
        </p:txBody>
      </p:sp>
      <p:cxnSp>
        <p:nvCxnSpPr>
          <p:cNvPr id="7178" name="AutoShape 11"/>
          <p:cNvCxnSpPr>
            <a:cxnSpLocks noChangeShapeType="1"/>
          </p:cNvCxnSpPr>
          <p:nvPr/>
        </p:nvCxnSpPr>
        <p:spPr bwMode="auto">
          <a:xfrm rot="-5400000" flipH="1" flipV="1">
            <a:off x="3923506" y="800894"/>
            <a:ext cx="1588" cy="4800600"/>
          </a:xfrm>
          <a:prstGeom prst="bentConnector3">
            <a:avLst>
              <a:gd name="adj1" fmla="val -90900000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7179" name="AutoShape 12"/>
          <p:cNvCxnSpPr>
            <a:cxnSpLocks noChangeShapeType="1"/>
          </p:cNvCxnSpPr>
          <p:nvPr/>
        </p:nvCxnSpPr>
        <p:spPr bwMode="auto">
          <a:xfrm>
            <a:off x="3352800" y="3429000"/>
            <a:ext cx="3657600" cy="304800"/>
          </a:xfrm>
          <a:prstGeom prst="bentConnector4">
            <a:avLst>
              <a:gd name="adj1" fmla="val 34375"/>
              <a:gd name="adj2" fmla="val 291148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7180" name="AutoShape 13"/>
          <p:cNvCxnSpPr>
            <a:cxnSpLocks noChangeShapeType="1"/>
          </p:cNvCxnSpPr>
          <p:nvPr/>
        </p:nvCxnSpPr>
        <p:spPr bwMode="auto">
          <a:xfrm rot="16200000" flipV="1">
            <a:off x="1333500" y="3009900"/>
            <a:ext cx="304800" cy="1143000"/>
          </a:xfrm>
          <a:prstGeom prst="bentConnector4">
            <a:avLst>
              <a:gd name="adj1" fmla="val -391148"/>
              <a:gd name="adj2" fmla="val 149722"/>
            </a:avLst>
          </a:prstGeom>
          <a:noFill/>
          <a:ln w="6350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1828800" y="457200"/>
            <a:ext cx="3276600" cy="1066800"/>
          </a:xfrm>
          <a:prstGeom prst="wedgeEllipseCallout">
            <a:avLst>
              <a:gd name="adj1" fmla="val 21995"/>
              <a:gd name="adj2" fmla="val 130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/>
              <a:t>Marchés des biens et services </a:t>
            </a: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3657600" y="5715000"/>
            <a:ext cx="4343400" cy="685800"/>
          </a:xfrm>
          <a:prstGeom prst="wedgeEllipseCallout">
            <a:avLst>
              <a:gd name="adj1" fmla="val -19662"/>
              <a:gd name="adj2" fmla="val -172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/>
              <a:t>Marché du travail</a:t>
            </a:r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1828800" y="457200"/>
            <a:ext cx="3352800" cy="1143000"/>
          </a:xfrm>
          <a:prstGeom prst="wedgeEllipseCallout">
            <a:avLst>
              <a:gd name="adj1" fmla="val -78977"/>
              <a:gd name="adj2" fmla="val 306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/>
              <a:t>Marché des biens et services</a:t>
            </a:r>
          </a:p>
        </p:txBody>
      </p:sp>
      <p:sp>
        <p:nvSpPr>
          <p:cNvPr id="7184" name="Rectangle 19"/>
          <p:cNvSpPr>
            <a:spLocks noGrp="1" noChangeArrowheads="1"/>
          </p:cNvSpPr>
          <p:nvPr>
            <p:ph type="title"/>
          </p:nvPr>
        </p:nvSpPr>
        <p:spPr>
          <a:xfrm>
            <a:off x="8001000" y="609600"/>
            <a:ext cx="457200" cy="457200"/>
          </a:xfrm>
        </p:spPr>
        <p:txBody>
          <a:bodyPr/>
          <a:lstStyle/>
          <a:p>
            <a:r>
              <a:rPr lang="fr-FR" sz="800" smtClean="0">
                <a:solidFill>
                  <a:schemeClr val="bg1"/>
                </a:solidFill>
              </a:rPr>
              <a:t>Exemple</a:t>
            </a:r>
          </a:p>
        </p:txBody>
      </p:sp>
      <p:sp>
        <p:nvSpPr>
          <p:cNvPr id="7185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5F0BC6-D8EE-432F-8F75-477D807FC6AF}" type="slidenum">
              <a:rPr lang="ar-SA" smtClean="0"/>
              <a:pPr/>
              <a:t>28</a:t>
            </a:fld>
            <a:endParaRPr lang="fr-FR" smtClean="0"/>
          </a:p>
        </p:txBody>
      </p:sp>
      <p:sp>
        <p:nvSpPr>
          <p:cNvPr id="7186" name="Espace réservé du pied de page 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7187" name="Espace réservé de la date 1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1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239000" cy="914400"/>
          </a:xfrm>
        </p:spPr>
        <p:txBody>
          <a:bodyPr/>
          <a:lstStyle/>
          <a:p>
            <a:r>
              <a:rPr lang="fr-FR" sz="2000" smtClean="0"/>
              <a:t>L’activité économique : C’est un ensemble d’</a:t>
            </a:r>
            <a:r>
              <a:rPr lang="fr-FR" sz="2000" smtClean="0">
                <a:solidFill>
                  <a:schemeClr val="accent2"/>
                </a:solidFill>
              </a:rPr>
              <a:t>opérations</a:t>
            </a:r>
            <a:r>
              <a:rPr lang="fr-FR" sz="2000" smtClean="0"/>
              <a:t> entre des </a:t>
            </a:r>
            <a:r>
              <a:rPr lang="fr-FR" sz="2000" smtClean="0">
                <a:solidFill>
                  <a:srgbClr val="FF0000"/>
                </a:solidFill>
              </a:rPr>
              <a:t>agents</a:t>
            </a:r>
            <a:r>
              <a:rPr lang="fr-FR" sz="2000" smtClean="0"/>
              <a:t> qui respectent un ensemble de </a:t>
            </a:r>
            <a:r>
              <a:rPr lang="fr-FR" sz="2000" b="1" smtClean="0">
                <a:solidFill>
                  <a:schemeClr val="tx1"/>
                </a:solidFill>
              </a:rPr>
              <a:t>relations</a:t>
            </a:r>
            <a:r>
              <a:rPr lang="fr-FR" sz="2000" smtClean="0"/>
              <a:t>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8100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b="1" smtClean="0">
                <a:solidFill>
                  <a:srgbClr val="FF0000"/>
                </a:solidFill>
              </a:rPr>
              <a:t>Les agents</a:t>
            </a:r>
          </a:p>
          <a:p>
            <a:r>
              <a:rPr lang="fr-FR" smtClean="0"/>
              <a:t>Entreprises</a:t>
            </a:r>
          </a:p>
          <a:p>
            <a:r>
              <a:rPr lang="fr-FR" smtClean="0"/>
              <a:t>Ménages</a:t>
            </a:r>
          </a:p>
          <a:p>
            <a:r>
              <a:rPr lang="fr-FR" smtClean="0"/>
              <a:t>État</a:t>
            </a:r>
          </a:p>
          <a:p>
            <a:r>
              <a:rPr lang="fr-FR" smtClean="0"/>
              <a:t>Extérieur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24000"/>
            <a:ext cx="3810000" cy="3657600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sz="2400" b="1" smtClean="0">
                <a:solidFill>
                  <a:schemeClr val="accent2"/>
                </a:solidFill>
              </a:rPr>
              <a:t>Les opérations</a:t>
            </a:r>
          </a:p>
          <a:p>
            <a:r>
              <a:rPr lang="fr-FR" sz="2400" smtClean="0"/>
              <a:t>Opérations sur Biens et Services (production, consommation, etc..)</a:t>
            </a:r>
          </a:p>
          <a:p>
            <a:r>
              <a:rPr lang="fr-FR" sz="2400" smtClean="0"/>
              <a:t>Opération de répartition (revenus)</a:t>
            </a:r>
          </a:p>
          <a:p>
            <a:r>
              <a:rPr lang="fr-FR" sz="2400" smtClean="0"/>
              <a:t>Opérations financières (emprunts, placements, etc..).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4800" y="4724400"/>
            <a:ext cx="403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 sz="2800">
                <a:solidFill>
                  <a:srgbClr val="006600"/>
                </a:solidFill>
              </a:rPr>
              <a:t>Les relations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800"/>
              <a:t>D’équilibre.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800"/>
              <a:t>De comportement, etc..</a:t>
            </a:r>
          </a:p>
        </p:txBody>
      </p:sp>
      <p:sp>
        <p:nvSpPr>
          <p:cNvPr id="819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0B02AC-1D87-4B97-A1ED-BCE6C9B3E9F4}" type="slidenum">
              <a:rPr lang="ar-SA" smtClean="0"/>
              <a:pPr/>
              <a:t>29</a:t>
            </a:fld>
            <a:endParaRPr lang="fr-FR" smtClean="0"/>
          </a:p>
        </p:txBody>
      </p:sp>
      <p:sp>
        <p:nvSpPr>
          <p:cNvPr id="8199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8200" name="Espace réservé de la date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20" grpId="0" build="p" autoUpdateAnimBg="0"/>
      <p:bldP spid="348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Objet et champ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71938"/>
            <a:ext cx="6400800" cy="1857375"/>
          </a:xfrm>
        </p:spPr>
        <p:txBody>
          <a:bodyPr/>
          <a:lstStyle/>
          <a:p>
            <a:pPr algn="l"/>
            <a:r>
              <a:rPr lang="fr-FR" smtClean="0"/>
              <a:t>Définition et champ.</a:t>
            </a:r>
          </a:p>
          <a:p>
            <a:pPr algn="l"/>
            <a:r>
              <a:rPr lang="fr-FR" smtClean="0"/>
              <a:t>Méthodologie</a:t>
            </a:r>
          </a:p>
          <a:p>
            <a:pPr algn="l"/>
            <a:r>
              <a:rPr lang="fr-FR" smtClean="0"/>
              <a:t>Notion de base de base</a:t>
            </a:r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65C07-4DB5-4FDF-8384-8A2F46F174E4}" type="slidenum">
              <a:rPr lang="ar-SA" smtClean="0"/>
              <a:pPr/>
              <a:t>3</a:t>
            </a:fld>
            <a:endParaRPr lang="fr-FR" smtClean="0"/>
          </a:p>
        </p:txBody>
      </p:sp>
      <p:sp>
        <p:nvSpPr>
          <p:cNvPr id="512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512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81200"/>
            <a:ext cx="6705600" cy="3962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fr-FR" b="1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fr-FR" smtClean="0"/>
              <a:t>Production</a:t>
            </a:r>
          </a:p>
          <a:p>
            <a:pPr>
              <a:lnSpc>
                <a:spcPct val="90000"/>
              </a:lnSpc>
            </a:pPr>
            <a:endParaRPr lang="fr-FR" smtClean="0"/>
          </a:p>
          <a:p>
            <a:pPr>
              <a:lnSpc>
                <a:spcPct val="90000"/>
              </a:lnSpc>
            </a:pPr>
            <a:r>
              <a:rPr lang="fr-FR" smtClean="0"/>
              <a:t>Consommation</a:t>
            </a:r>
          </a:p>
          <a:p>
            <a:pPr>
              <a:lnSpc>
                <a:spcPct val="90000"/>
              </a:lnSpc>
            </a:pPr>
            <a:endParaRPr lang="fr-FR" smtClean="0"/>
          </a:p>
          <a:p>
            <a:pPr>
              <a:lnSpc>
                <a:spcPct val="90000"/>
              </a:lnSpc>
            </a:pPr>
            <a:r>
              <a:rPr lang="fr-FR" smtClean="0"/>
              <a:t>Investissement</a:t>
            </a:r>
          </a:p>
          <a:p>
            <a:pPr>
              <a:lnSpc>
                <a:spcPct val="90000"/>
              </a:lnSpc>
            </a:pPr>
            <a:endParaRPr lang="fr-FR" smtClean="0"/>
          </a:p>
          <a:p>
            <a:pPr>
              <a:lnSpc>
                <a:spcPct val="90000"/>
              </a:lnSpc>
            </a:pPr>
            <a:r>
              <a:rPr lang="fr-FR" smtClean="0"/>
              <a:t>Exportation et importation</a:t>
            </a:r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1524000" y="7620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>
                <a:solidFill>
                  <a:srgbClr val="FF0000"/>
                </a:solidFill>
              </a:rPr>
              <a:t>Les Opérations sur biens et services</a:t>
            </a:r>
          </a:p>
        </p:txBody>
      </p:sp>
      <p:sp>
        <p:nvSpPr>
          <p:cNvPr id="4100" name="Rectangle 9"/>
          <p:cNvSpPr>
            <a:spLocks noGrp="1" noChangeArrowheads="1"/>
          </p:cNvSpPr>
          <p:nvPr>
            <p:ph type="title"/>
          </p:nvPr>
        </p:nvSpPr>
        <p:spPr>
          <a:xfrm>
            <a:off x="8382000" y="228600"/>
            <a:ext cx="457200" cy="381000"/>
          </a:xfrm>
        </p:spPr>
        <p:txBody>
          <a:bodyPr/>
          <a:lstStyle/>
          <a:p>
            <a:r>
              <a:rPr lang="fr-FR" sz="800" smtClean="0">
                <a:solidFill>
                  <a:schemeClr val="bg1"/>
                </a:solidFill>
              </a:rPr>
              <a:t>Les OBS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5BFE99-9BBF-4E99-95BA-25A866E8140C}" type="slidenum">
              <a:rPr lang="ar-SA" smtClean="0"/>
              <a:pPr/>
              <a:t>30</a:t>
            </a:fld>
            <a:endParaRPr lang="fr-FR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4103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4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10600" cy="5334000"/>
          </a:xfrm>
        </p:spPr>
        <p:txBody>
          <a:bodyPr/>
          <a:lstStyle/>
          <a:p>
            <a:r>
              <a:rPr lang="fr-FR" sz="2000" smtClean="0"/>
              <a:t>Les biens et les services sont des </a:t>
            </a:r>
            <a:r>
              <a:rPr lang="fr-FR" sz="2000" b="1" smtClean="0">
                <a:solidFill>
                  <a:srgbClr val="006600"/>
                </a:solidFill>
              </a:rPr>
              <a:t>produits</a:t>
            </a:r>
            <a:r>
              <a:rPr lang="fr-FR" sz="2000" smtClean="0"/>
              <a:t>.</a:t>
            </a:r>
          </a:p>
          <a:p>
            <a:pPr>
              <a:buFontTx/>
              <a:buNone/>
            </a:pPr>
            <a:endParaRPr lang="fr-FR" sz="2000" smtClean="0"/>
          </a:p>
          <a:p>
            <a:r>
              <a:rPr lang="fr-FR" sz="2000" smtClean="0"/>
              <a:t>Un </a:t>
            </a:r>
            <a:r>
              <a:rPr lang="fr-FR" sz="2000" smtClean="0">
                <a:solidFill>
                  <a:srgbClr val="FF0000"/>
                </a:solidFill>
              </a:rPr>
              <a:t>bien</a:t>
            </a:r>
            <a:r>
              <a:rPr lang="fr-FR" sz="2000" smtClean="0"/>
              <a:t> est un objet concret et tangible.</a:t>
            </a:r>
          </a:p>
          <a:p>
            <a:pPr>
              <a:buFontTx/>
              <a:buNone/>
            </a:pPr>
            <a:r>
              <a:rPr lang="fr-FR" sz="2000" smtClean="0"/>
              <a:t>    Exemples : table, crayon, pain, bicyclette, etc..</a:t>
            </a:r>
          </a:p>
          <a:p>
            <a:endParaRPr lang="fr-FR" sz="2000" smtClean="0"/>
          </a:p>
          <a:p>
            <a:r>
              <a:rPr lang="fr-FR" sz="2000" smtClean="0"/>
              <a:t>Un </a:t>
            </a:r>
            <a:r>
              <a:rPr lang="fr-FR" sz="2000" smtClean="0">
                <a:solidFill>
                  <a:schemeClr val="accent2"/>
                </a:solidFill>
              </a:rPr>
              <a:t>service</a:t>
            </a:r>
            <a:r>
              <a:rPr lang="fr-FR" sz="2000" smtClean="0"/>
              <a:t> est une utilité que l’on tire de l’utilisation d’un bien ou du travail humain.</a:t>
            </a:r>
          </a:p>
          <a:p>
            <a:pPr>
              <a:buFontTx/>
              <a:buNone/>
            </a:pPr>
            <a:r>
              <a:rPr lang="fr-FR" sz="2000" smtClean="0"/>
              <a:t>     Exemples : transport, tourisme, assurance, éducation, etc..</a:t>
            </a:r>
          </a:p>
          <a:p>
            <a:endParaRPr lang="fr-FR" sz="2000" smtClean="0"/>
          </a:p>
          <a:p>
            <a:r>
              <a:rPr lang="fr-FR" sz="2000" smtClean="0"/>
              <a:t>Un bien peut être </a:t>
            </a:r>
            <a:r>
              <a:rPr lang="fr-FR" sz="2000" u="sng" smtClean="0"/>
              <a:t>stocké</a:t>
            </a:r>
            <a:r>
              <a:rPr lang="fr-FR" sz="2000" smtClean="0"/>
              <a:t> (en prenant quelques précautions pour le conserver dans certains cas).</a:t>
            </a:r>
          </a:p>
          <a:p>
            <a:endParaRPr lang="fr-FR" sz="2000" smtClean="0"/>
          </a:p>
          <a:p>
            <a:r>
              <a:rPr lang="fr-FR" sz="2000" smtClean="0"/>
              <a:t>Un service est utilisé dés sa production : on ne peut le stocker. </a:t>
            </a:r>
            <a:r>
              <a:rPr lang="fr-FR" sz="2000" u="sng" smtClean="0"/>
              <a:t>Production et utilisation</a:t>
            </a:r>
            <a:r>
              <a:rPr lang="fr-FR" sz="2000" smtClean="0"/>
              <a:t> des services sont </a:t>
            </a:r>
            <a:r>
              <a:rPr lang="fr-FR" sz="2000" u="sng" smtClean="0"/>
              <a:t>simultanées</a:t>
            </a:r>
            <a:r>
              <a:rPr lang="fr-FR" sz="2000" smtClean="0"/>
              <a:t>.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2057400" y="3810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/>
              <a:t>Les </a:t>
            </a:r>
            <a:r>
              <a:rPr lang="fr-FR" sz="2800">
                <a:solidFill>
                  <a:srgbClr val="FF0000"/>
                </a:solidFill>
              </a:rPr>
              <a:t>biens</a:t>
            </a:r>
            <a:r>
              <a:rPr lang="fr-FR" sz="2800"/>
              <a:t> et les </a:t>
            </a:r>
            <a:r>
              <a:rPr lang="fr-FR" sz="2800">
                <a:solidFill>
                  <a:schemeClr val="accent2"/>
                </a:solidFill>
              </a:rPr>
              <a:t>services</a:t>
            </a:r>
          </a:p>
        </p:txBody>
      </p:sp>
      <p:sp>
        <p:nvSpPr>
          <p:cNvPr id="5124" name="Rectangle 8"/>
          <p:cNvSpPr>
            <a:spLocks noGrp="1" noChangeArrowheads="1"/>
          </p:cNvSpPr>
          <p:nvPr>
            <p:ph type="title"/>
          </p:nvPr>
        </p:nvSpPr>
        <p:spPr>
          <a:xfrm>
            <a:off x="8305800" y="228600"/>
            <a:ext cx="533400" cy="457200"/>
          </a:xfrm>
        </p:spPr>
        <p:txBody>
          <a:bodyPr/>
          <a:lstStyle/>
          <a:p>
            <a:r>
              <a:rPr lang="fr-FR" sz="800" smtClean="0">
                <a:solidFill>
                  <a:schemeClr val="bg1"/>
                </a:solidFill>
              </a:rPr>
              <a:t>Les biens et services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20E11-4EA2-4000-BD0D-6516B48C30ED}" type="slidenum">
              <a:rPr lang="ar-SA" smtClean="0"/>
              <a:pPr/>
              <a:t>31</a:t>
            </a:fld>
            <a:endParaRPr lang="fr-FR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5127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4876800" cy="914400"/>
          </a:xfrm>
        </p:spPr>
        <p:txBody>
          <a:bodyPr/>
          <a:lstStyle/>
          <a:p>
            <a:r>
              <a:rPr lang="fr-FR" sz="2800" smtClean="0"/>
              <a:t>Les opérations économiques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810000" cy="26670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fr-FR" sz="2400" b="1" smtClean="0">
                <a:solidFill>
                  <a:srgbClr val="FF0000"/>
                </a:solidFill>
              </a:rPr>
              <a:t>Les Opérations sur biens et services</a:t>
            </a:r>
          </a:p>
          <a:p>
            <a:r>
              <a:rPr lang="fr-FR" sz="2400" smtClean="0"/>
              <a:t>Production</a:t>
            </a:r>
          </a:p>
          <a:p>
            <a:r>
              <a:rPr lang="fr-FR" sz="2400" smtClean="0"/>
              <a:t>Consommation</a:t>
            </a:r>
          </a:p>
          <a:p>
            <a:r>
              <a:rPr lang="fr-FR" sz="2400" smtClean="0"/>
              <a:t>Investissement</a:t>
            </a:r>
          </a:p>
          <a:p>
            <a:r>
              <a:rPr lang="fr-FR" sz="2400" smtClean="0"/>
              <a:t>Exportation et importation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24000"/>
            <a:ext cx="3810000" cy="3657600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sz="2400" b="1" smtClean="0">
                <a:solidFill>
                  <a:schemeClr val="accent2"/>
                </a:solidFill>
              </a:rPr>
              <a:t>Les opérations de répartition</a:t>
            </a:r>
          </a:p>
          <a:p>
            <a:r>
              <a:rPr lang="fr-FR" sz="2400" smtClean="0"/>
              <a:t>Les revenus  (en contrepartie d’une participation à la production).</a:t>
            </a:r>
          </a:p>
          <a:p>
            <a:r>
              <a:rPr lang="fr-FR" sz="2400" smtClean="0"/>
              <a:t>Les transferts (redistribution de revenus sans contrepartie directe)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04800" y="4724400"/>
            <a:ext cx="403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>
                <a:solidFill>
                  <a:srgbClr val="006600"/>
                </a:solidFill>
              </a:rPr>
              <a:t>Les opérations financières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/>
              <a:t>Définition : contrepartie des autres opérations économiques.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/>
              <a:t>Instruments des OF.</a:t>
            </a:r>
          </a:p>
        </p:txBody>
      </p:sp>
      <p:sp>
        <p:nvSpPr>
          <p:cNvPr id="307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1213B-5F66-455E-AEBB-512333CC8D06}" type="slidenum">
              <a:rPr lang="ar-SA" smtClean="0"/>
              <a:pPr/>
              <a:t>32</a:t>
            </a:fld>
            <a:endParaRPr lang="fr-FR" smtClean="0"/>
          </a:p>
        </p:txBody>
      </p:sp>
      <p:sp>
        <p:nvSpPr>
          <p:cNvPr id="3079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3080" name="Espace réservé de la date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5" autoUpdateAnimBg="0"/>
      <p:bldP spid="35844" grpId="0" build="p" autoUpdateAnimBg="0"/>
      <p:bldP spid="3584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467600" cy="762000"/>
          </a:xfrm>
        </p:spPr>
        <p:txBody>
          <a:bodyPr/>
          <a:lstStyle/>
          <a:p>
            <a:r>
              <a:rPr lang="fr-FR" smtClean="0"/>
              <a:t>La production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762000" y="1752600"/>
            <a:ext cx="7620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r-FR" sz="3200">
                <a:solidFill>
                  <a:schemeClr val="tx2"/>
                </a:solidFill>
              </a:rPr>
              <a:t>La production est une activité qui consiste à utiliser des biens et services (les </a:t>
            </a:r>
            <a:r>
              <a:rPr lang="fr-FR" sz="3200">
                <a:solidFill>
                  <a:schemeClr val="accent2"/>
                </a:solidFill>
              </a:rPr>
              <a:t>consommations intermédiaires</a:t>
            </a:r>
            <a:r>
              <a:rPr lang="fr-FR" sz="3200">
                <a:solidFill>
                  <a:schemeClr val="tx2"/>
                </a:solidFill>
              </a:rPr>
              <a:t>) pour produire d’autres biens et services (la </a:t>
            </a:r>
            <a:r>
              <a:rPr lang="fr-FR" sz="3200">
                <a:solidFill>
                  <a:srgbClr val="FF0000"/>
                </a:solidFill>
              </a:rPr>
              <a:t>production</a:t>
            </a:r>
            <a:r>
              <a:rPr lang="fr-FR" sz="3200">
                <a:solidFill>
                  <a:schemeClr val="tx2"/>
                </a:solidFill>
              </a:rPr>
              <a:t>) à l’aide de moyens de production et de main d’ouvre (les </a:t>
            </a:r>
            <a:r>
              <a:rPr lang="fr-FR" sz="3200">
                <a:solidFill>
                  <a:srgbClr val="006600"/>
                </a:solidFill>
              </a:rPr>
              <a:t>facteurs de production</a:t>
            </a:r>
            <a:r>
              <a:rPr lang="fr-FR" sz="3200">
                <a:solidFill>
                  <a:schemeClr val="tx2"/>
                </a:solidFill>
              </a:rPr>
              <a:t>).</a:t>
            </a:r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417802-E31B-4291-8058-190E14C48D7E}" type="slidenum">
              <a:rPr lang="ar-SA" smtClean="0"/>
              <a:pPr/>
              <a:t>33</a:t>
            </a:fld>
            <a:endParaRPr lang="fr-FR" smtClean="0"/>
          </a:p>
        </p:txBody>
      </p:sp>
      <p:sp>
        <p:nvSpPr>
          <p:cNvPr id="614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615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467600" cy="762000"/>
          </a:xfrm>
        </p:spPr>
        <p:txBody>
          <a:bodyPr/>
          <a:lstStyle/>
          <a:p>
            <a:r>
              <a:rPr lang="fr-FR" smtClean="0"/>
              <a:t>La production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581400" y="2667000"/>
            <a:ext cx="2133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Une unité de production : l’entreprise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6019800" y="30480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7391400" y="2743200"/>
            <a:ext cx="990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Biens et services produits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1219200" y="3048000"/>
            <a:ext cx="990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Biens et services utilisés</a:t>
            </a: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2438400" y="32004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733800" y="5029200"/>
            <a:ext cx="1295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Moyens de production</a:t>
            </a:r>
          </a:p>
          <a:p>
            <a:pPr>
              <a:spcBef>
                <a:spcPct val="50000"/>
              </a:spcBef>
            </a:pPr>
            <a:r>
              <a:rPr lang="fr-FR" sz="1600"/>
              <a:t>Main d’œuvre</a:t>
            </a: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4267200" y="3886200"/>
            <a:ext cx="304800" cy="1143000"/>
          </a:xfrm>
          <a:prstGeom prst="upArrow">
            <a:avLst>
              <a:gd name="adj1" fmla="val 50000"/>
              <a:gd name="adj2" fmla="val 9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228600" y="4724400"/>
            <a:ext cx="2771775" cy="1347788"/>
          </a:xfrm>
          <a:prstGeom prst="wedgeEllipseCallout">
            <a:avLst>
              <a:gd name="adj1" fmla="val 6431"/>
              <a:gd name="adj2" fmla="val -11190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solidFill>
                  <a:schemeClr val="accent2"/>
                </a:solidFill>
              </a:rPr>
              <a:t>Consommations intermédiaires</a:t>
            </a: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5257800" y="5257800"/>
            <a:ext cx="2438400" cy="990600"/>
          </a:xfrm>
          <a:prstGeom prst="wedgeEllipseCallout">
            <a:avLst>
              <a:gd name="adj1" fmla="val -66602"/>
              <a:gd name="adj2" fmla="val -1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solidFill>
                  <a:srgbClr val="006600"/>
                </a:solidFill>
              </a:rPr>
              <a:t>Facteurs de production</a:t>
            </a: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6248400" y="4038600"/>
            <a:ext cx="2438400" cy="609600"/>
          </a:xfrm>
          <a:prstGeom prst="wedgeEllipseCallout">
            <a:avLst>
              <a:gd name="adj1" fmla="val 12370"/>
              <a:gd name="adj2" fmla="val -1273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solidFill>
                  <a:srgbClr val="FF0000"/>
                </a:solidFill>
              </a:rPr>
              <a:t>Production</a:t>
            </a:r>
          </a:p>
        </p:txBody>
      </p:sp>
      <p:sp>
        <p:nvSpPr>
          <p:cNvPr id="7181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8C48B2-A599-45A5-881E-DA16A87C19B6}" type="slidenum">
              <a:rPr lang="ar-SA" smtClean="0"/>
              <a:pPr/>
              <a:t>34</a:t>
            </a:fld>
            <a:endParaRPr lang="fr-FR" smtClean="0"/>
          </a:p>
        </p:txBody>
      </p:sp>
      <p:sp>
        <p:nvSpPr>
          <p:cNvPr id="7182" name="Espace réservé du pied de page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7183" name="Espace réservé de la date 1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 autoUpdateAnimBg="0"/>
      <p:bldP spid="43013" grpId="0" animBg="1"/>
      <p:bldP spid="43015" grpId="0" autoUpdateAnimBg="0"/>
      <p:bldP spid="43017" grpId="0" autoUpdateAnimBg="0"/>
      <p:bldP spid="43018" grpId="0" animBg="1"/>
      <p:bldP spid="43020" grpId="0" autoUpdateAnimBg="0"/>
      <p:bldP spid="43021" grpId="0" animBg="1"/>
      <p:bldP spid="43022" grpId="0" animBg="1" autoUpdateAnimBg="0"/>
      <p:bldP spid="43023" grpId="0" animBg="1" autoUpdateAnimBg="0"/>
      <p:bldP spid="43024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467600" cy="1219200"/>
          </a:xfrm>
        </p:spPr>
        <p:txBody>
          <a:bodyPr>
            <a:normAutofit fontScale="90000"/>
          </a:bodyPr>
          <a:lstStyle/>
          <a:p>
            <a:r>
              <a:rPr lang="fr-FR" sz="4000" smtClean="0">
                <a:solidFill>
                  <a:srgbClr val="006600"/>
                </a:solidFill>
              </a:rPr>
              <a:t>La valeur ajoutée</a:t>
            </a:r>
            <a:r>
              <a:rPr lang="fr-FR" sz="4000" smtClean="0"/>
              <a:t> =</a:t>
            </a:r>
            <a:br>
              <a:rPr lang="fr-FR" sz="4000" smtClean="0"/>
            </a:br>
            <a:r>
              <a:rPr lang="fr-FR" sz="4000" smtClean="0"/>
              <a:t> </a:t>
            </a:r>
            <a:r>
              <a:rPr lang="fr-FR" sz="4000" smtClean="0">
                <a:solidFill>
                  <a:srgbClr val="FF0000"/>
                </a:solidFill>
              </a:rPr>
              <a:t>Prod</a:t>
            </a:r>
            <a:r>
              <a:rPr lang="fr-FR" sz="4000" smtClean="0"/>
              <a:t>. – </a:t>
            </a:r>
            <a:r>
              <a:rPr lang="fr-FR" sz="4000" smtClean="0">
                <a:solidFill>
                  <a:schemeClr val="accent2"/>
                </a:solidFill>
              </a:rPr>
              <a:t>Cons. Inter</a:t>
            </a:r>
            <a:r>
              <a:rPr lang="fr-FR" sz="4000" smtClean="0"/>
              <a:t>.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581400" y="2667000"/>
            <a:ext cx="21336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Une unité de production : l’entreprise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6019800" y="30480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391400" y="2743200"/>
            <a:ext cx="990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Biens et services produits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19200" y="3048000"/>
            <a:ext cx="990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Biens et services utilisés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438400" y="32004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733800" y="5029200"/>
            <a:ext cx="1295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Moyens de production</a:t>
            </a:r>
          </a:p>
          <a:p>
            <a:pPr>
              <a:spcBef>
                <a:spcPct val="50000"/>
              </a:spcBef>
            </a:pPr>
            <a:r>
              <a:rPr lang="fr-FR" sz="1600"/>
              <a:t>Main d’œuvre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4267200" y="3886200"/>
            <a:ext cx="304800" cy="1143000"/>
          </a:xfrm>
          <a:prstGeom prst="upArrow">
            <a:avLst>
              <a:gd name="adj1" fmla="val 50000"/>
              <a:gd name="adj2" fmla="val 9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228600" y="4724400"/>
            <a:ext cx="2771775" cy="1347788"/>
          </a:xfrm>
          <a:prstGeom prst="wedgeEllipseCallout">
            <a:avLst>
              <a:gd name="adj1" fmla="val 6431"/>
              <a:gd name="adj2" fmla="val -1009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800">
                <a:solidFill>
                  <a:schemeClr val="accent2"/>
                </a:solidFill>
              </a:rPr>
              <a:t>Consommations intermédiaires : 30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5257800" y="5257800"/>
            <a:ext cx="2743200" cy="990600"/>
          </a:xfrm>
          <a:prstGeom prst="wedgeEllipseCallout">
            <a:avLst>
              <a:gd name="adj1" fmla="val -64759"/>
              <a:gd name="adj2" fmla="val -1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solidFill>
                  <a:srgbClr val="006600"/>
                </a:solidFill>
              </a:rPr>
              <a:t>Valeur ajoutée : 70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248400" y="4038600"/>
            <a:ext cx="2514600" cy="914400"/>
          </a:xfrm>
          <a:prstGeom prst="wedgeEllipseCallout">
            <a:avLst>
              <a:gd name="adj1" fmla="val 10481"/>
              <a:gd name="adj2" fmla="val -1015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solidFill>
                  <a:srgbClr val="FF0000"/>
                </a:solidFill>
              </a:rPr>
              <a:t>Production : 100</a:t>
            </a:r>
          </a:p>
        </p:txBody>
      </p:sp>
      <p:sp>
        <p:nvSpPr>
          <p:cNvPr id="8205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326C6-AA18-4EF7-A193-2E64EC2999BF}" type="slidenum">
              <a:rPr lang="ar-SA" smtClean="0"/>
              <a:pPr/>
              <a:t>35</a:t>
            </a:fld>
            <a:endParaRPr lang="fr-FR" smtClean="0"/>
          </a:p>
        </p:txBody>
      </p:sp>
      <p:sp>
        <p:nvSpPr>
          <p:cNvPr id="8206" name="Espace réservé du pied de page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8207" name="Espace réservé de la date 1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fr-FR" sz="3600" smtClean="0">
                <a:solidFill>
                  <a:schemeClr val="accent2"/>
                </a:solidFill>
              </a:rPr>
              <a:t>Les consommations intermédiaires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Les Consommations intermédiaires (notées CI) : Matières premières, produits semi-finis, etc.… qui vont être incorporés dans le produit fini.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Exemple : La fabrication d’un cahier nécessite l’utilisation de papier, d’encre, d’énergie électrique, etc. Le cahier sera le produit fini et les autres bien et services sont des CI.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Les CI comprennent également les biens et services utilisés pour la maintenance du matériel et des équipements.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04468F-03E9-403F-AD38-914326D9157C}" type="slidenum">
              <a:rPr lang="ar-SA" smtClean="0"/>
              <a:pPr/>
              <a:t>36</a:t>
            </a:fld>
            <a:endParaRPr lang="fr-FR" smtClean="0"/>
          </a:p>
        </p:txBody>
      </p:sp>
      <p:sp>
        <p:nvSpPr>
          <p:cNvPr id="922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922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3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fr-FR" sz="3600" smtClean="0">
                <a:solidFill>
                  <a:srgbClr val="006600"/>
                </a:solidFill>
              </a:rPr>
              <a:t>Les facteurs de production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Les facteurs de production (notés FP) sont les moyens de production et la main d’œuvre.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On les regroupe en deux catégories par souci de simplification : le Capital (noté </a:t>
            </a:r>
            <a:r>
              <a:rPr lang="fr-FR" sz="2800" smtClean="0">
                <a:solidFill>
                  <a:schemeClr val="accent2"/>
                </a:solidFill>
              </a:rPr>
              <a:t>K</a:t>
            </a:r>
            <a:r>
              <a:rPr lang="fr-FR" sz="2800" smtClean="0"/>
              <a:t>) et le travail (noté </a:t>
            </a:r>
            <a:r>
              <a:rPr lang="fr-FR" sz="2800" smtClean="0">
                <a:solidFill>
                  <a:srgbClr val="FF3300"/>
                </a:solidFill>
              </a:rPr>
              <a:t>L</a:t>
            </a:r>
            <a:r>
              <a:rPr lang="fr-FR" sz="2800" smtClean="0"/>
              <a:t>).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Les FP sont tous les biens et services qui peuvent être utilisés pendant </a:t>
            </a:r>
            <a:r>
              <a:rPr lang="fr-FR" sz="2800" u="sng" smtClean="0"/>
              <a:t>plusieurs cycles</a:t>
            </a:r>
            <a:r>
              <a:rPr lang="fr-FR" sz="2800" smtClean="0"/>
              <a:t> de production.</a:t>
            </a: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FB09F3-17C6-47A5-BB8F-C74355AEF1AD}" type="slidenum">
              <a:rPr lang="ar-SA" smtClean="0"/>
              <a:pPr/>
              <a:t>37</a:t>
            </a:fld>
            <a:endParaRPr lang="fr-FR" smtClean="0"/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024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3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fr-FR" sz="3600" smtClean="0">
                <a:solidFill>
                  <a:srgbClr val="006600"/>
                </a:solidFill>
              </a:rPr>
              <a:t>La Valeur ajoutée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La valeur ajoutée (notée VA) est la différence entre production et consommation intermédiaire.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La VA est la </a:t>
            </a:r>
            <a:r>
              <a:rPr lang="fr-FR" sz="2800" u="sng" smtClean="0"/>
              <a:t>richesse nouvelle</a:t>
            </a:r>
            <a:r>
              <a:rPr lang="fr-FR" sz="2800" smtClean="0"/>
              <a:t> créée par l’entreprise.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>
              <a:lnSpc>
                <a:spcPct val="90000"/>
              </a:lnSpc>
            </a:pPr>
            <a:r>
              <a:rPr lang="fr-FR" sz="2800" smtClean="0"/>
              <a:t>En tant que richesse nouvelle, la VA est distribuée en revenus entre les facteurs de production qui ont contribué à son existence : Le travail, les propriétaires des moyens de production privés et l’État (propriétaire des moyens de production collectifs: infrastructures, etc…).</a:t>
            </a: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289E4-26E8-4B8C-9DF0-909A5C2DBD1E}" type="slidenum">
              <a:rPr lang="ar-SA" smtClean="0"/>
              <a:pPr/>
              <a:t>38</a:t>
            </a:fld>
            <a:endParaRPr lang="fr-FR" smtClean="0"/>
          </a:p>
        </p:txBody>
      </p:sp>
      <p:sp>
        <p:nvSpPr>
          <p:cNvPr id="1126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127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3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VA d’une entreprise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Du point de vue de l’</a:t>
            </a:r>
            <a:r>
              <a:rPr lang="fr-FR" sz="2800" u="sng" smtClean="0"/>
              <a:t>origine</a:t>
            </a:r>
            <a:r>
              <a:rPr lang="fr-FR" sz="2800" smtClean="0"/>
              <a:t> 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smtClean="0"/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smtClean="0"/>
              <a:t>  </a:t>
            </a:r>
            <a:r>
              <a:rPr lang="fr-FR" sz="2000" smtClean="0">
                <a:solidFill>
                  <a:schemeClr val="accent2"/>
                </a:solidFill>
              </a:rPr>
              <a:t>VA de l’entreprise = Production de l’entreprise -  CI de l’entreprise</a:t>
            </a:r>
          </a:p>
          <a:p>
            <a:pPr>
              <a:lnSpc>
                <a:spcPct val="90000"/>
              </a:lnSpc>
            </a:pPr>
            <a:endParaRPr lang="fr-FR" sz="2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fr-FR" sz="2000" smtClean="0"/>
          </a:p>
          <a:p>
            <a:pPr>
              <a:lnSpc>
                <a:spcPct val="90000"/>
              </a:lnSpc>
            </a:pPr>
            <a:r>
              <a:rPr lang="fr-FR" sz="2800" smtClean="0"/>
              <a:t>Du point de vue de l’</a:t>
            </a:r>
            <a:r>
              <a:rPr lang="fr-FR" sz="2800" u="sng" smtClean="0"/>
              <a:t>utilisation</a:t>
            </a:r>
            <a:r>
              <a:rPr lang="fr-FR" sz="2800" smtClean="0"/>
              <a:t> :</a:t>
            </a:r>
          </a:p>
          <a:p>
            <a:pPr>
              <a:lnSpc>
                <a:spcPct val="90000"/>
              </a:lnSpc>
            </a:pPr>
            <a:endParaRPr lang="fr-FR" sz="28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sz="2000" smtClean="0">
                <a:solidFill>
                  <a:srgbClr val="FF0000"/>
                </a:solidFill>
              </a:rPr>
              <a:t>VA de l’entreprise =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sz="2000" smtClean="0">
                <a:solidFill>
                  <a:srgbClr val="FF0000"/>
                </a:solidFill>
              </a:rPr>
              <a:t>Revenu du travail + Revenu de la propriété privée + Impôts et taxes</a:t>
            </a:r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121C7-1F1D-4120-BBDC-26B1533AEB60}" type="slidenum">
              <a:rPr lang="ar-SA" smtClean="0"/>
              <a:pPr/>
              <a:t>39</a:t>
            </a:fld>
            <a:endParaRPr lang="fr-FR" smtClean="0"/>
          </a:p>
        </p:txBody>
      </p:sp>
      <p:sp>
        <p:nvSpPr>
          <p:cNvPr id="1229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2294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33463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chemeClr val="accent2">
                    <a:lumMod val="50000"/>
                  </a:schemeClr>
                </a:solidFill>
              </a:rPr>
              <a:t>Terminologie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1066800"/>
          </a:xfrm>
        </p:spPr>
        <p:txBody>
          <a:bodyPr/>
          <a:lstStyle/>
          <a:p>
            <a:r>
              <a:rPr lang="fr-FR" smtClean="0"/>
              <a:t>Économie politique (A. Smith, D. Ricardo, J.M. Keynes, etc.)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9600" y="3276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Économie (dans les manuels)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Sciences économiques (dans les universités)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09600" y="474345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Économie pure (L. Walras)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9600" y="5334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« Economics » ou l’économique (P.A. Samuelson)</a:t>
            </a:r>
          </a:p>
        </p:txBody>
      </p:sp>
      <p:sp>
        <p:nvSpPr>
          <p:cNvPr id="615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6C718D-1870-455B-A886-E72ADAFADF02}" type="slidenum">
              <a:rPr lang="ar-SA" smtClean="0"/>
              <a:pPr/>
              <a:t>4</a:t>
            </a:fld>
            <a:endParaRPr lang="fr-FR" smtClean="0"/>
          </a:p>
        </p:txBody>
      </p:sp>
      <p:sp>
        <p:nvSpPr>
          <p:cNvPr id="6152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6153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5" grpId="0" build="p" autoUpdateAnimBg="0"/>
      <p:bldP spid="10246" grpId="0" autoUpdateAnimBg="0"/>
      <p:bldP spid="10247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fr-FR" sz="3200" smtClean="0"/>
              <a:t>Les entreprises : entités économiques de production marchande.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fr-FR" sz="2000" smtClean="0">
                <a:solidFill>
                  <a:schemeClr val="accent2"/>
                </a:solidFill>
              </a:rPr>
              <a:t>Typologie selon la propriété</a:t>
            </a:r>
            <a:r>
              <a:rPr lang="fr-FR" sz="2000" smtClean="0"/>
              <a:t> :</a:t>
            </a:r>
          </a:p>
          <a:p>
            <a:pPr lvl="1"/>
            <a:r>
              <a:rPr lang="fr-FR" sz="2000" smtClean="0"/>
              <a:t>Entreprises publiques : Plus de 30% du capital est la propriété de l’Etat. Les décisions obéissent à des motivations sociales, politiques, économiques, etc.</a:t>
            </a:r>
          </a:p>
          <a:p>
            <a:pPr lvl="1"/>
            <a:r>
              <a:rPr lang="fr-FR" sz="2000" smtClean="0"/>
              <a:t>Entreprises privées : Le comportement obéit à une logique de profit et à la loi du marché.</a:t>
            </a:r>
          </a:p>
          <a:p>
            <a:r>
              <a:rPr lang="fr-FR" sz="2000" smtClean="0">
                <a:solidFill>
                  <a:schemeClr val="accent2"/>
                </a:solidFill>
              </a:rPr>
              <a:t>Typologie selon l’activité</a:t>
            </a:r>
            <a:r>
              <a:rPr lang="fr-FR" sz="2000" smtClean="0"/>
              <a:t> :</a:t>
            </a:r>
          </a:p>
          <a:p>
            <a:pPr lvl="1"/>
            <a:r>
              <a:rPr lang="fr-FR" sz="2000" smtClean="0"/>
              <a:t>Entreprises financières : Banques (intermédiation financière), assurances (mutualisation et couverture des risques).</a:t>
            </a:r>
          </a:p>
          <a:p>
            <a:pPr lvl="1"/>
            <a:r>
              <a:rPr lang="fr-FR" sz="2000" smtClean="0"/>
              <a:t>Entreprises non financières : commerciales, industrielles, agricoles, touristiques, etc..</a:t>
            </a:r>
          </a:p>
          <a:p>
            <a:r>
              <a:rPr lang="fr-FR" sz="2000" smtClean="0">
                <a:solidFill>
                  <a:schemeClr val="accent2"/>
                </a:solidFill>
              </a:rPr>
              <a:t>Typologie selon le statut juridique</a:t>
            </a:r>
            <a:r>
              <a:rPr lang="fr-FR" sz="2000" smtClean="0"/>
              <a:t> : société, individuelle.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041280-5A1C-4A35-AC09-CB2DE053D981}" type="slidenum">
              <a:rPr lang="ar-SA" smtClean="0"/>
              <a:pPr/>
              <a:t>40</a:t>
            </a:fld>
            <a:endParaRPr lang="fr-FR" smtClean="0"/>
          </a:p>
        </p:txBody>
      </p:sp>
      <p:sp>
        <p:nvSpPr>
          <p:cNvPr id="922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922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3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smtClean="0">
                <a:solidFill>
                  <a:srgbClr val="FF0000"/>
                </a:solidFill>
              </a:rPr>
              <a:t>L’administration</a:t>
            </a:r>
            <a:r>
              <a:rPr lang="fr-FR" sz="2800" smtClean="0"/>
              <a:t> : entité économique, sociale ou politique à </a:t>
            </a:r>
            <a:r>
              <a:rPr lang="fr-FR" sz="2800" smtClean="0">
                <a:solidFill>
                  <a:schemeClr val="accent2"/>
                </a:solidFill>
              </a:rPr>
              <a:t>but non lucratif</a:t>
            </a:r>
            <a:r>
              <a:rPr lang="fr-FR" sz="2800" smtClean="0"/>
              <a:t> (elle ne cherche pas à faire du profit)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fr-FR" sz="2000" smtClean="0">
                <a:solidFill>
                  <a:srgbClr val="FF0000"/>
                </a:solidFill>
              </a:rPr>
              <a:t>L’administration publique</a:t>
            </a:r>
            <a:r>
              <a:rPr lang="fr-FR" sz="2000" smtClean="0"/>
              <a:t> : Financement par le budget de l’État :</a:t>
            </a:r>
          </a:p>
          <a:p>
            <a:pPr lvl="1"/>
            <a:r>
              <a:rPr lang="fr-FR" sz="2000" smtClean="0"/>
              <a:t>L’administration centrale : les</a:t>
            </a:r>
            <a:r>
              <a:rPr lang="fr-FR" sz="2000" smtClean="0">
                <a:solidFill>
                  <a:schemeClr val="accent2"/>
                </a:solidFill>
              </a:rPr>
              <a:t> ministères</a:t>
            </a:r>
            <a:r>
              <a:rPr lang="fr-FR" sz="2000" smtClean="0"/>
              <a:t>, les organismes étatiques qui en dépendent, etc.</a:t>
            </a:r>
          </a:p>
          <a:p>
            <a:pPr lvl="1"/>
            <a:r>
              <a:rPr lang="fr-FR" sz="2000" smtClean="0"/>
              <a:t>Les organes de la souveraineté politique : parlement, etc..</a:t>
            </a:r>
          </a:p>
          <a:p>
            <a:r>
              <a:rPr lang="fr-FR" sz="2000" smtClean="0">
                <a:solidFill>
                  <a:srgbClr val="FF0000"/>
                </a:solidFill>
              </a:rPr>
              <a:t>L’administration para-publique</a:t>
            </a:r>
            <a:r>
              <a:rPr lang="fr-FR" sz="2000" smtClean="0"/>
              <a:t> : financement par des ressources propres sans lien directe entre services fournies et contribution des bénéficiaires. Les contributions sont fixées par la loi. Exemples : Les caisses publiques de sécurité sociale, les </a:t>
            </a:r>
            <a:r>
              <a:rPr lang="fr-FR" sz="2000" smtClean="0">
                <a:solidFill>
                  <a:schemeClr val="accent2"/>
                </a:solidFill>
              </a:rPr>
              <a:t>collectivités locales</a:t>
            </a:r>
            <a:r>
              <a:rPr lang="fr-FR" sz="2000" smtClean="0"/>
              <a:t> (municipalités), etc.</a:t>
            </a:r>
          </a:p>
          <a:p>
            <a:r>
              <a:rPr lang="fr-FR" sz="2000" smtClean="0">
                <a:solidFill>
                  <a:srgbClr val="FF0000"/>
                </a:solidFill>
              </a:rPr>
              <a:t>Les « administrations » privées</a:t>
            </a:r>
            <a:r>
              <a:rPr lang="fr-FR" sz="2000" smtClean="0"/>
              <a:t> : Les associations, les </a:t>
            </a:r>
            <a:r>
              <a:rPr lang="fr-FR" sz="2000" smtClean="0">
                <a:solidFill>
                  <a:schemeClr val="accent2"/>
                </a:solidFill>
              </a:rPr>
              <a:t>ONG</a:t>
            </a:r>
            <a:r>
              <a:rPr lang="fr-FR" sz="2000" smtClean="0"/>
              <a:t> (organisations non gouvernementales, etc..) : Financement par les cotisations volontaires des adhérents.</a:t>
            </a: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18516-F361-4613-ACA9-7775CAD82D77}" type="slidenum">
              <a:rPr lang="ar-SA" smtClean="0"/>
              <a:pPr/>
              <a:t>41</a:t>
            </a:fld>
            <a:endParaRPr lang="fr-FR" smtClean="0"/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024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4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smtClean="0"/>
              <a:t>Les richesses créées dans une économie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smtClean="0"/>
              <a:t>   Dans une économie donnée et pour une période donnée (par exemple l’année), la </a:t>
            </a:r>
            <a:r>
              <a:rPr lang="fr-FR" u="sng" smtClean="0">
                <a:solidFill>
                  <a:schemeClr val="tx2"/>
                </a:solidFill>
              </a:rPr>
              <a:t>nouvelle</a:t>
            </a:r>
            <a:r>
              <a:rPr lang="fr-FR" smtClean="0"/>
              <a:t> richesse créée résulte de :</a:t>
            </a:r>
          </a:p>
          <a:p>
            <a:pPr lvl="1">
              <a:lnSpc>
                <a:spcPct val="90000"/>
              </a:lnSpc>
            </a:pPr>
            <a:r>
              <a:rPr lang="fr-FR" smtClean="0">
                <a:solidFill>
                  <a:srgbClr val="FF0000"/>
                </a:solidFill>
              </a:rPr>
              <a:t>L’activité des entreprises</a:t>
            </a:r>
            <a:r>
              <a:rPr lang="fr-FR" smtClean="0"/>
              <a:t> : Total des valeurs ajoutées de toutes les entreprises de l’économie pendant la période considérée.</a:t>
            </a:r>
          </a:p>
          <a:p>
            <a:pPr lvl="1">
              <a:lnSpc>
                <a:spcPct val="90000"/>
              </a:lnSpc>
            </a:pPr>
            <a:r>
              <a:rPr lang="fr-FR" smtClean="0">
                <a:solidFill>
                  <a:srgbClr val="FF0000"/>
                </a:solidFill>
              </a:rPr>
              <a:t>L’activité des administrations</a:t>
            </a:r>
            <a:r>
              <a:rPr lang="fr-FR" smtClean="0"/>
              <a:t> : Total de la valeur ajoutée de l’administration c’est à dire des salaires distribués par les administrations. </a:t>
            </a:r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911D91-7659-4168-972F-446EF166F113}" type="slidenum">
              <a:rPr lang="ar-SA" smtClean="0"/>
              <a:pPr/>
              <a:t>42</a:t>
            </a:fld>
            <a:endParaRPr lang="fr-FR" smtClean="0"/>
          </a:p>
        </p:txBody>
      </p:sp>
      <p:sp>
        <p:nvSpPr>
          <p:cNvPr id="1331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331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3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676400"/>
          </a:xfrm>
        </p:spPr>
        <p:txBody>
          <a:bodyPr/>
          <a:lstStyle/>
          <a:p>
            <a:r>
              <a:rPr lang="fr-FR" sz="2400" smtClean="0">
                <a:solidFill>
                  <a:srgbClr val="FF0000"/>
                </a:solidFill>
              </a:rPr>
              <a:t>La consommation</a:t>
            </a:r>
            <a:r>
              <a:rPr lang="fr-FR" sz="2400" smtClean="0"/>
              <a:t> : c’est la </a:t>
            </a:r>
            <a:r>
              <a:rPr lang="fr-FR" sz="2400" smtClean="0">
                <a:solidFill>
                  <a:schemeClr val="accent2"/>
                </a:solidFill>
              </a:rPr>
              <a:t>destruction </a:t>
            </a:r>
            <a:r>
              <a:rPr lang="fr-FR" sz="2400" smtClean="0"/>
              <a:t>des biens et services pour satisfaire un besoin humain ou un besoin de la production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Les consommations intermédiaires (</a:t>
            </a:r>
            <a:r>
              <a:rPr lang="fr-FR" sz="2800" smtClean="0">
                <a:solidFill>
                  <a:srgbClr val="FF0000"/>
                </a:solidFill>
              </a:rPr>
              <a:t>CI</a:t>
            </a:r>
            <a:r>
              <a:rPr lang="fr-FR" sz="2800" smtClean="0"/>
              <a:t>) : ce sont les consommations des entreprises. Elles donnent lieu à une production.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Les consommations finales : 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La consommation privée (</a:t>
            </a:r>
            <a:r>
              <a:rPr lang="fr-FR" sz="2400" smtClean="0">
                <a:solidFill>
                  <a:srgbClr val="FF0000"/>
                </a:solidFill>
              </a:rPr>
              <a:t>CV</a:t>
            </a:r>
            <a:r>
              <a:rPr lang="fr-FR" sz="2400" smtClean="0"/>
              <a:t>) : c’est la consommation des ménages pour les besoins de la vie.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La consommation de l’administration (</a:t>
            </a:r>
            <a:r>
              <a:rPr lang="fr-FR" sz="2400" smtClean="0">
                <a:solidFill>
                  <a:srgbClr val="FF0000"/>
                </a:solidFill>
              </a:rPr>
              <a:t>CA</a:t>
            </a:r>
            <a:r>
              <a:rPr lang="fr-FR" sz="2400" smtClean="0"/>
              <a:t>) : ce sont les consommations « intermédiaires » par les administration pour produire les consommations publiques (</a:t>
            </a:r>
            <a:r>
              <a:rPr lang="fr-FR" sz="2400" smtClean="0">
                <a:solidFill>
                  <a:srgbClr val="FF0000"/>
                </a:solidFill>
              </a:rPr>
              <a:t>CQ</a:t>
            </a:r>
            <a:r>
              <a:rPr lang="fr-FR" sz="2400" smtClean="0"/>
              <a:t> = </a:t>
            </a:r>
            <a:r>
              <a:rPr lang="fr-FR" sz="2400" smtClean="0">
                <a:solidFill>
                  <a:srgbClr val="FF0000"/>
                </a:solidFill>
              </a:rPr>
              <a:t>CA </a:t>
            </a:r>
            <a:r>
              <a:rPr lang="fr-FR" sz="2400" smtClean="0"/>
              <a:t>+</a:t>
            </a:r>
            <a:r>
              <a:rPr lang="fr-FR" sz="2400" smtClean="0">
                <a:solidFill>
                  <a:srgbClr val="FF0000"/>
                </a:solidFill>
              </a:rPr>
              <a:t>SA</a:t>
            </a:r>
            <a:r>
              <a:rPr lang="fr-FR" sz="2400" smtClean="0"/>
              <a:t>).</a:t>
            </a:r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01A861-2AD3-4CBA-BD39-9AFF315860C7}" type="slidenum">
              <a:rPr lang="ar-SA" smtClean="0"/>
              <a:pPr/>
              <a:t>43</a:t>
            </a:fld>
            <a:endParaRPr lang="fr-FR" smtClean="0"/>
          </a:p>
        </p:txBody>
      </p:sp>
      <p:sp>
        <p:nvSpPr>
          <p:cNvPr id="1434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434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3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ménages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21336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/>
              <a:t>   C’est tout individu ou groupe d’individus qui vivent avec un budget commun dont l’activité principale est la consommation finale.</a:t>
            </a: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612AD1-4AFC-4092-99B7-12893CB482D6}" type="slidenum">
              <a:rPr lang="ar-SA" smtClean="0"/>
              <a:pPr/>
              <a:t>44</a:t>
            </a:fld>
            <a:endParaRPr lang="fr-FR" smtClean="0"/>
          </a:p>
        </p:txBody>
      </p:sp>
      <p:sp>
        <p:nvSpPr>
          <p:cNvPr id="1126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127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fr-FR" smtClean="0">
                <a:solidFill>
                  <a:schemeClr val="accent2"/>
                </a:solidFill>
              </a:rPr>
              <a:t>L’investissement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smtClean="0"/>
              <a:t>L’investissement est l’opération économique d’</a:t>
            </a:r>
            <a:r>
              <a:rPr lang="fr-FR" sz="2400" smtClean="0">
                <a:solidFill>
                  <a:srgbClr val="FF0000"/>
                </a:solidFill>
              </a:rPr>
              <a:t>augmentation de la capacité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0000"/>
                </a:solidFill>
              </a:rPr>
              <a:t>de production</a:t>
            </a:r>
            <a:r>
              <a:rPr lang="fr-FR" sz="240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C’est donc une acquisition de moyens de production qui sont utilisables pour </a:t>
            </a:r>
            <a:r>
              <a:rPr lang="fr-FR" sz="2400" u="sng" smtClean="0"/>
              <a:t>plusieurs</a:t>
            </a:r>
            <a:r>
              <a:rPr lang="fr-FR" sz="2400" smtClean="0"/>
              <a:t> </a:t>
            </a:r>
            <a:r>
              <a:rPr lang="fr-FR" sz="2400" u="sng" smtClean="0"/>
              <a:t>cycles</a:t>
            </a:r>
            <a:r>
              <a:rPr lang="fr-FR" sz="2400" smtClean="0"/>
              <a:t> de production.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Un moyen de production est utilisé pendant </a:t>
            </a:r>
            <a:r>
              <a:rPr lang="fr-FR" sz="2400" u="sng" smtClean="0"/>
              <a:t>plusieurs périodes</a:t>
            </a:r>
            <a:r>
              <a:rPr lang="fr-FR" sz="2400" smtClean="0"/>
              <a:t> (plusieurs années, par exemple).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A l’échelle de l’ensemble de l’économie, l’investissement est l’acquisition d’un moyen de production qui </a:t>
            </a:r>
            <a:r>
              <a:rPr lang="fr-FR" sz="2400" smtClean="0">
                <a:solidFill>
                  <a:schemeClr val="accent2"/>
                </a:solidFill>
              </a:rPr>
              <a:t>résulte d’une production ou d’une importation</a:t>
            </a:r>
            <a:r>
              <a:rPr lang="fr-FR" sz="2400" smtClean="0"/>
              <a:t>. Contre-exemples : achat d’un terrain, achat d’un matériel de production d’occasion (il y a dans ce cas investissement pour l’acheteur et désinvestissement pour le vendeur).</a:t>
            </a: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069205-5039-4050-A6F9-9DD0F2E95C9E}" type="slidenum">
              <a:rPr lang="ar-SA" smtClean="0"/>
              <a:pPr/>
              <a:t>45</a:t>
            </a:fld>
            <a:endParaRPr lang="fr-FR" smtClean="0"/>
          </a:p>
        </p:txBody>
      </p:sp>
      <p:sp>
        <p:nvSpPr>
          <p:cNvPr id="1536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536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bldLvl="3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fr-FR" sz="3600" smtClean="0"/>
              <a:t>L’investissement </a:t>
            </a:r>
            <a:r>
              <a:rPr lang="fr-FR" sz="3600" smtClean="0">
                <a:solidFill>
                  <a:srgbClr val="FF0000"/>
                </a:solidFill>
              </a:rPr>
              <a:t>brut</a:t>
            </a:r>
            <a:r>
              <a:rPr lang="fr-FR" sz="3600" smtClean="0"/>
              <a:t> et l’investissement </a:t>
            </a:r>
            <a:r>
              <a:rPr lang="fr-FR" sz="3600" smtClean="0">
                <a:solidFill>
                  <a:srgbClr val="FF0000"/>
                </a:solidFill>
              </a:rPr>
              <a:t>net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/>
              <a:t>L’investissement est l’acquisition de nouvelles capacités de production : c’est l’investissement total ou l’investissement </a:t>
            </a:r>
            <a:r>
              <a:rPr lang="fr-FR" sz="2800" smtClean="0">
                <a:solidFill>
                  <a:srgbClr val="FF0000"/>
                </a:solidFill>
              </a:rPr>
              <a:t>brut</a:t>
            </a:r>
            <a:r>
              <a:rPr lang="fr-FR" sz="280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Un partie de ces acquisitions est destinée au remplacement des capacités usées et qui ne sont plus utilisables : ce sont les amortissements (</a:t>
            </a:r>
            <a:r>
              <a:rPr lang="fr-FR" sz="2800" smtClean="0">
                <a:solidFill>
                  <a:srgbClr val="FF0000"/>
                </a:solidFill>
              </a:rPr>
              <a:t>A</a:t>
            </a:r>
            <a:r>
              <a:rPr lang="fr-FR" sz="2800" smtClean="0"/>
              <a:t>).</a:t>
            </a:r>
          </a:p>
          <a:p>
            <a:pPr>
              <a:lnSpc>
                <a:spcPct val="90000"/>
              </a:lnSpc>
            </a:pPr>
            <a:r>
              <a:rPr lang="fr-FR" sz="2800" smtClean="0"/>
              <a:t>Une partie des acquisitions se traduit par une augmentation nette de la capacité de production : c’est l’investissement </a:t>
            </a:r>
            <a:r>
              <a:rPr lang="fr-FR" sz="2800" smtClean="0">
                <a:solidFill>
                  <a:srgbClr val="FF0000"/>
                </a:solidFill>
              </a:rPr>
              <a:t>net</a:t>
            </a:r>
            <a:r>
              <a:rPr lang="fr-FR" sz="2800" smtClean="0"/>
              <a:t>.</a:t>
            </a:r>
            <a:endParaRPr lang="fr-FR" sz="2800" smtClean="0">
              <a:solidFill>
                <a:schemeClr val="accent2"/>
              </a:solidFill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124200" y="5867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>
                <a:solidFill>
                  <a:schemeClr val="accent2"/>
                </a:solidFill>
              </a:rPr>
              <a:t>IB = IN + A</a:t>
            </a: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CAF9F-97BA-49E9-BCB3-30E01DDA7798}" type="slidenum">
              <a:rPr lang="ar-SA" smtClean="0"/>
              <a:pPr/>
              <a:t>46</a:t>
            </a:fld>
            <a:endParaRPr lang="fr-FR" smtClean="0"/>
          </a:p>
        </p:txBody>
      </p:sp>
      <p:sp>
        <p:nvSpPr>
          <p:cNvPr id="1639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6391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bldLvl="3" autoUpdateAnimBg="0"/>
      <p:bldP spid="7373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fr-FR" smtClean="0"/>
              <a:t>Composition de l’investissement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/>
              <a:t>L’investissement (</a:t>
            </a:r>
            <a:r>
              <a:rPr lang="fr-FR" smtClean="0">
                <a:solidFill>
                  <a:srgbClr val="FF0000"/>
                </a:solidFill>
              </a:rPr>
              <a:t>IB</a:t>
            </a:r>
            <a:r>
              <a:rPr lang="fr-FR" smtClean="0"/>
              <a:t>) comporte :</a:t>
            </a:r>
          </a:p>
          <a:p>
            <a:pPr lvl="1"/>
            <a:r>
              <a:rPr lang="fr-FR" smtClean="0"/>
              <a:t>La formation brute de capital fixe (</a:t>
            </a:r>
            <a:r>
              <a:rPr lang="fr-FR" smtClean="0">
                <a:solidFill>
                  <a:srgbClr val="FF0000"/>
                </a:solidFill>
              </a:rPr>
              <a:t>FBCF</a:t>
            </a:r>
            <a:r>
              <a:rPr lang="fr-FR" smtClean="0"/>
              <a:t>) : c’est l’acquisition de nouveaux équipements.</a:t>
            </a:r>
          </a:p>
          <a:p>
            <a:pPr lvl="1"/>
            <a:r>
              <a:rPr lang="fr-FR" smtClean="0"/>
              <a:t>La formation de stocks (</a:t>
            </a:r>
            <a:r>
              <a:rPr lang="fr-FR" smtClean="0">
                <a:solidFill>
                  <a:srgbClr val="FF0000"/>
                </a:solidFill>
                <a:cs typeface="Times New Roman" pitchFamily="18" charset="0"/>
              </a:rPr>
              <a:t>ΔS</a:t>
            </a:r>
            <a:r>
              <a:rPr lang="fr-FR" smtClean="0">
                <a:solidFill>
                  <a:srgbClr val="FF0000"/>
                </a:solidFill>
              </a:rPr>
              <a:t> </a:t>
            </a:r>
            <a:r>
              <a:rPr lang="fr-FR" smtClean="0"/>
              <a:t>) : augmentation ou diminution de stocks de matières premières de produits semi-finis  ou de produits finis. </a:t>
            </a:r>
          </a:p>
          <a:p>
            <a:pPr lvl="1" algn="ctr">
              <a:buFontTx/>
              <a:buNone/>
            </a:pPr>
            <a:r>
              <a:rPr lang="fr-FR" smtClean="0">
                <a:cs typeface="Times New Roman" pitchFamily="18" charset="0"/>
              </a:rPr>
              <a:t>          </a:t>
            </a:r>
            <a:r>
              <a:rPr lang="fr-FR" smtClean="0">
                <a:solidFill>
                  <a:schemeClr val="accent2"/>
                </a:solidFill>
                <a:cs typeface="Times New Roman" pitchFamily="18" charset="0"/>
              </a:rPr>
              <a:t>ΔS = stock final – stock initial</a:t>
            </a:r>
          </a:p>
          <a:p>
            <a:pPr lvl="1" algn="ctr">
              <a:buFontTx/>
              <a:buNone/>
            </a:pPr>
            <a:r>
              <a:rPr lang="fr-FR" smtClean="0">
                <a:solidFill>
                  <a:schemeClr val="tx2"/>
                </a:solidFill>
                <a:cs typeface="Times New Roman" pitchFamily="18" charset="0"/>
              </a:rPr>
              <a:t>et</a:t>
            </a:r>
          </a:p>
          <a:p>
            <a:pPr lvl="1" algn="ctr">
              <a:buFontTx/>
              <a:buNone/>
            </a:pPr>
            <a:r>
              <a:rPr lang="fr-FR" smtClean="0">
                <a:solidFill>
                  <a:srgbClr val="FF0000"/>
                </a:solidFill>
                <a:cs typeface="Times New Roman" pitchFamily="18" charset="0"/>
              </a:rPr>
              <a:t>IB = FBCF + ΔS</a:t>
            </a:r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E2DE0-107E-41AC-80EA-257D10A517E7}" type="slidenum">
              <a:rPr lang="ar-SA" smtClean="0"/>
              <a:pPr/>
              <a:t>47</a:t>
            </a:fld>
            <a:endParaRPr lang="fr-FR" smtClean="0"/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7414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utoUpdateAnimBg="0"/>
      <p:bldP spid="74755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smtClean="0"/>
              <a:t>Les opérations avec le reste du monde (le RDM) ou l’extérieur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smtClean="0"/>
              <a:t>Les </a:t>
            </a:r>
            <a:r>
              <a:rPr lang="fr-FR" sz="2400" smtClean="0">
                <a:solidFill>
                  <a:srgbClr val="FF0000"/>
                </a:solidFill>
              </a:rPr>
              <a:t>exportations</a:t>
            </a:r>
            <a:r>
              <a:rPr lang="fr-FR" sz="2400" smtClean="0"/>
              <a:t> sont les ventes du pays aux autres pays.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smtClean="0"/>
              <a:t>    Évaluation des exportations aux prix </a:t>
            </a:r>
            <a:r>
              <a:rPr lang="fr-FR" sz="2400" i="1" smtClean="0">
                <a:solidFill>
                  <a:schemeClr val="accent2"/>
                </a:solidFill>
              </a:rPr>
              <a:t>FOB </a:t>
            </a:r>
            <a:r>
              <a:rPr lang="fr-FR" sz="2400" i="1" smtClean="0"/>
              <a:t>(Free on board</a:t>
            </a:r>
            <a:r>
              <a:rPr lang="fr-FR" sz="2400" smtClean="0"/>
              <a:t> : sans les coûts de l’assurance et du transport).</a:t>
            </a:r>
          </a:p>
          <a:p>
            <a:pPr>
              <a:lnSpc>
                <a:spcPct val="90000"/>
              </a:lnSpc>
            </a:pPr>
            <a:endParaRPr lang="fr-FR" sz="2400" smtClean="0"/>
          </a:p>
          <a:p>
            <a:pPr>
              <a:lnSpc>
                <a:spcPct val="90000"/>
              </a:lnSpc>
            </a:pPr>
            <a:r>
              <a:rPr lang="fr-FR" sz="2400" smtClean="0"/>
              <a:t>Les </a:t>
            </a:r>
            <a:r>
              <a:rPr lang="fr-FR" sz="2400" smtClean="0">
                <a:solidFill>
                  <a:srgbClr val="FF0000"/>
                </a:solidFill>
              </a:rPr>
              <a:t>importations</a:t>
            </a:r>
            <a:r>
              <a:rPr lang="fr-FR" sz="2400" smtClean="0"/>
              <a:t> sont les achats auprès des autres pays.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smtClean="0"/>
              <a:t>    Évaluation des importations aux prix </a:t>
            </a:r>
            <a:r>
              <a:rPr lang="fr-FR" sz="2400" i="1" smtClean="0">
                <a:solidFill>
                  <a:schemeClr val="accent2"/>
                </a:solidFill>
              </a:rPr>
              <a:t>CAF</a:t>
            </a:r>
            <a:r>
              <a:rPr lang="fr-FR" sz="2400" smtClean="0"/>
              <a:t> (y compris les coûts de l’assurance et du frêt –le transport-).</a:t>
            </a:r>
          </a:p>
          <a:p>
            <a:pPr>
              <a:lnSpc>
                <a:spcPct val="90000"/>
              </a:lnSpc>
            </a:pPr>
            <a:endParaRPr lang="fr-FR" sz="2400" smtClean="0"/>
          </a:p>
          <a:p>
            <a:pPr>
              <a:lnSpc>
                <a:spcPct val="90000"/>
              </a:lnSpc>
            </a:pPr>
            <a:r>
              <a:rPr lang="fr-FR" sz="2400" smtClean="0"/>
              <a:t>Les prix FOB pour les X et les prix CAF pour les M sont les </a:t>
            </a:r>
            <a:r>
              <a:rPr lang="fr-FR" sz="2400" smtClean="0">
                <a:solidFill>
                  <a:schemeClr val="accent2"/>
                </a:solidFill>
              </a:rPr>
              <a:t>prix frontière</a:t>
            </a:r>
            <a:r>
              <a:rPr lang="fr-FR" sz="2400" smtClean="0"/>
              <a:t>. Ces prix frontières sont également hors droits de douane.</a:t>
            </a: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0FC369-2A18-452E-81CD-DBC406F1B92D}" type="slidenum">
              <a:rPr lang="ar-SA" smtClean="0"/>
              <a:pPr/>
              <a:t>48</a:t>
            </a:fld>
            <a:endParaRPr lang="fr-FR" smtClean="0"/>
          </a:p>
        </p:txBody>
      </p:sp>
      <p:sp>
        <p:nvSpPr>
          <p:cNvPr id="1843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843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3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fr-FR" smtClean="0"/>
              <a:t>Les marchés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smtClean="0">
                <a:solidFill>
                  <a:schemeClr val="accent2"/>
                </a:solidFill>
              </a:rPr>
              <a:t>Définition</a:t>
            </a:r>
            <a:r>
              <a:rPr lang="fr-FR" sz="2800" smtClean="0"/>
              <a:t> : c’est le lieu (</a:t>
            </a:r>
            <a:r>
              <a:rPr lang="fr-FR" sz="2800" u="sng" smtClean="0"/>
              <a:t>réel</a:t>
            </a:r>
            <a:r>
              <a:rPr lang="fr-FR" sz="2800" smtClean="0"/>
              <a:t> ou </a:t>
            </a:r>
            <a:r>
              <a:rPr lang="fr-FR" sz="2800" u="sng" smtClean="0"/>
              <a:t>virtuel</a:t>
            </a:r>
            <a:r>
              <a:rPr lang="fr-FR" sz="2800" smtClean="0"/>
              <a:t> et abstrait) de rencontre et de confrontation entre les intentions d’</a:t>
            </a:r>
            <a:r>
              <a:rPr lang="fr-FR" sz="2800" smtClean="0">
                <a:solidFill>
                  <a:srgbClr val="FF0000"/>
                </a:solidFill>
              </a:rPr>
              <a:t>offre</a:t>
            </a:r>
            <a:r>
              <a:rPr lang="fr-FR" sz="2800" smtClean="0"/>
              <a:t> et les intentions de </a:t>
            </a:r>
            <a:r>
              <a:rPr lang="fr-FR" sz="2800" smtClean="0">
                <a:solidFill>
                  <a:srgbClr val="FF0000"/>
                </a:solidFill>
              </a:rPr>
              <a:t>demande</a:t>
            </a:r>
            <a:r>
              <a:rPr lang="fr-FR" sz="2800" smtClean="0"/>
              <a:t> pour les opérations économiques.</a:t>
            </a:r>
          </a:p>
          <a:p>
            <a:pPr>
              <a:lnSpc>
                <a:spcPct val="90000"/>
              </a:lnSpc>
            </a:pPr>
            <a:r>
              <a:rPr lang="fr-FR" sz="2800" smtClean="0">
                <a:solidFill>
                  <a:schemeClr val="accent2"/>
                </a:solidFill>
              </a:rPr>
              <a:t>Propriétés</a:t>
            </a:r>
            <a:r>
              <a:rPr lang="fr-FR" sz="2800" smtClean="0"/>
              <a:t> :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Chaque marché fait apparaître un </a:t>
            </a:r>
            <a:r>
              <a:rPr lang="fr-FR" sz="2400" smtClean="0">
                <a:solidFill>
                  <a:srgbClr val="FF0000"/>
                </a:solidFill>
              </a:rPr>
              <a:t>prix</a:t>
            </a:r>
            <a:r>
              <a:rPr lang="fr-FR" sz="2400" smtClean="0"/>
              <a:t> pour le bien ou le service de ce marché.</a:t>
            </a:r>
          </a:p>
          <a:p>
            <a:pPr lvl="1">
              <a:lnSpc>
                <a:spcPct val="90000"/>
              </a:lnSpc>
            </a:pPr>
            <a:r>
              <a:rPr lang="fr-FR" sz="2400" smtClean="0"/>
              <a:t>Les marchés sont </a:t>
            </a:r>
            <a:r>
              <a:rPr lang="fr-FR" sz="2400" smtClean="0">
                <a:solidFill>
                  <a:srgbClr val="339933"/>
                </a:solidFill>
              </a:rPr>
              <a:t>interdépendants</a:t>
            </a:r>
            <a:r>
              <a:rPr lang="fr-FR" sz="2400" smtClean="0"/>
              <a:t> : Par exemple : Le marché des spaghettis a un effet sur le marché du pain (</a:t>
            </a:r>
            <a:r>
              <a:rPr lang="fr-FR" sz="2400" smtClean="0">
                <a:solidFill>
                  <a:srgbClr val="339933"/>
                </a:solidFill>
              </a:rPr>
              <a:t>2 produits substituts</a:t>
            </a:r>
            <a:r>
              <a:rPr lang="fr-FR" sz="2400" smtClean="0"/>
              <a:t>) ou le marché du tourisme a un effet sur le marché du transport aérien (</a:t>
            </a:r>
            <a:r>
              <a:rPr lang="fr-FR" sz="2400" smtClean="0">
                <a:solidFill>
                  <a:srgbClr val="339933"/>
                </a:solidFill>
              </a:rPr>
              <a:t>2 produits complémentaires</a:t>
            </a:r>
            <a:r>
              <a:rPr lang="fr-FR" sz="2400" smtClean="0"/>
              <a:t>).</a:t>
            </a: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BCABCB-89A8-454B-8378-D672DA8181A3}" type="slidenum">
              <a:rPr lang="ar-SA" smtClean="0"/>
              <a:pPr/>
              <a:t>49</a:t>
            </a:fld>
            <a:endParaRPr lang="fr-FR" smtClean="0"/>
          </a:p>
        </p:txBody>
      </p:sp>
      <p:sp>
        <p:nvSpPr>
          <p:cNvPr id="717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7174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L’économie est une science</a:t>
            </a:r>
            <a:endParaRPr lang="fr-FR" smtClean="0">
              <a:solidFill>
                <a:srgbClr val="FF33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762000"/>
          </a:xfrm>
        </p:spPr>
        <p:txBody>
          <a:bodyPr/>
          <a:lstStyle/>
          <a:p>
            <a:r>
              <a:rPr lang="fr-FR" smtClean="0"/>
              <a:t>Une science sociale (Économie politique).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48006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Elle définit et utilise des « lois » : Un phénomène </a:t>
            </a:r>
            <a:r>
              <a:rPr lang="fr-FR" sz="3200">
                <a:solidFill>
                  <a:srgbClr val="6600CC"/>
                </a:solidFill>
              </a:rPr>
              <a:t>observé</a:t>
            </a:r>
            <a:r>
              <a:rPr lang="fr-FR" sz="3200"/>
              <a:t> et </a:t>
            </a:r>
            <a:r>
              <a:rPr lang="fr-FR" sz="3200">
                <a:solidFill>
                  <a:srgbClr val="6600CC"/>
                </a:solidFill>
              </a:rPr>
              <a:t>établi</a:t>
            </a:r>
            <a:r>
              <a:rPr lang="fr-FR" sz="3200"/>
              <a:t> tant que la </a:t>
            </a:r>
            <a:r>
              <a:rPr lang="fr-FR" sz="3200">
                <a:solidFill>
                  <a:srgbClr val="6600CC"/>
                </a:solidFill>
              </a:rPr>
              <a:t>preuve</a:t>
            </a:r>
            <a:r>
              <a:rPr lang="fr-FR" sz="3200"/>
              <a:t> contraire n’existe pas.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09600" y="2819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Son objet est social.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33400" y="3657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sz="3200"/>
              <a:t>Sa méthode est scientifique (les propositions sont </a:t>
            </a:r>
            <a:r>
              <a:rPr lang="fr-FR" sz="3200">
                <a:solidFill>
                  <a:srgbClr val="6600CC"/>
                </a:solidFill>
              </a:rPr>
              <a:t>vérifiables</a:t>
            </a:r>
            <a:r>
              <a:rPr lang="fr-FR" sz="3200"/>
              <a:t>)</a:t>
            </a:r>
          </a:p>
        </p:txBody>
      </p:sp>
      <p:sp>
        <p:nvSpPr>
          <p:cNvPr id="717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68509-756A-4891-8084-BD00265445C8}" type="slidenum">
              <a:rPr lang="ar-SA" smtClean="0"/>
              <a:pPr/>
              <a:t>5</a:t>
            </a:fld>
            <a:endParaRPr lang="fr-FR" smtClean="0"/>
          </a:p>
        </p:txBody>
      </p:sp>
      <p:sp>
        <p:nvSpPr>
          <p:cNvPr id="7176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7177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fr-FR" sz="3600" smtClean="0"/>
              <a:t>Les différents marchés de l’économie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Les marchés des biens et services</a:t>
            </a:r>
            <a:r>
              <a:rPr lang="fr-FR" sz="2000" smtClean="0"/>
              <a:t> : Pour chaque produit, il existe un marché. Deux biens qui sont de </a:t>
            </a:r>
            <a:r>
              <a:rPr lang="fr-FR" sz="2000" u="sng" smtClean="0"/>
              <a:t>qualités différentes</a:t>
            </a:r>
            <a:r>
              <a:rPr lang="fr-FR" sz="2000" smtClean="0"/>
              <a:t> auront des marchés différents et des</a:t>
            </a:r>
            <a:r>
              <a:rPr lang="fr-FR" sz="2000" u="sng" smtClean="0"/>
              <a:t> prix différents</a:t>
            </a:r>
            <a:r>
              <a:rPr lang="fr-FR" sz="200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 marché financier</a:t>
            </a:r>
            <a:r>
              <a:rPr lang="fr-FR" sz="2000" smtClean="0"/>
              <a:t> : marché d’échange des moyens de paiement.</a:t>
            </a:r>
          </a:p>
          <a:p>
            <a:pPr lvl="1"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 marché des capitaux</a:t>
            </a:r>
            <a:r>
              <a:rPr lang="fr-FR" sz="2000" smtClean="0"/>
              <a:t> : il concerne l’épargne (offre de </a:t>
            </a:r>
            <a:r>
              <a:rPr lang="fr-FR" sz="2000" smtClean="0">
                <a:solidFill>
                  <a:srgbClr val="FF0000"/>
                </a:solidFill>
              </a:rPr>
              <a:t>capitaux</a:t>
            </a:r>
            <a:r>
              <a:rPr lang="fr-FR" sz="2000" smtClean="0"/>
              <a:t>) et l’investissement (demande de </a:t>
            </a:r>
            <a:r>
              <a:rPr lang="fr-FR" sz="2000" smtClean="0">
                <a:solidFill>
                  <a:srgbClr val="FF0000"/>
                </a:solidFill>
              </a:rPr>
              <a:t>capitaux</a:t>
            </a:r>
            <a:r>
              <a:rPr lang="fr-FR" sz="2000" smtClean="0"/>
              <a:t>). Prix : </a:t>
            </a:r>
            <a:r>
              <a:rPr lang="fr-FR" sz="2000" u="sng" smtClean="0"/>
              <a:t>taux d’intérêt de long terme.</a:t>
            </a:r>
          </a:p>
          <a:p>
            <a:pPr lvl="1"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 marché monétaire</a:t>
            </a:r>
            <a:r>
              <a:rPr lang="fr-FR" sz="2000" smtClean="0"/>
              <a:t> : il concerne l’offre et la demande de </a:t>
            </a:r>
            <a:r>
              <a:rPr lang="fr-FR" sz="2000" smtClean="0">
                <a:solidFill>
                  <a:srgbClr val="FF0000"/>
                </a:solidFill>
              </a:rPr>
              <a:t>liquidités</a:t>
            </a:r>
            <a:r>
              <a:rPr lang="fr-FR" sz="2000" smtClean="0"/>
              <a:t> (moyens de paiement pour des besoins de très court terme). C’est un marché entre les banques. Prix : taux </a:t>
            </a:r>
            <a:r>
              <a:rPr lang="fr-FR" sz="2000" u="sng" smtClean="0"/>
              <a:t>d’intérêt de court terme</a:t>
            </a:r>
            <a:r>
              <a:rPr lang="fr-FR" sz="2000" smtClean="0"/>
              <a:t>.</a:t>
            </a:r>
          </a:p>
          <a:p>
            <a:pPr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 marché des changes</a:t>
            </a:r>
            <a:r>
              <a:rPr lang="fr-FR" sz="2000" smtClean="0"/>
              <a:t> : Pour les opérations d’échanges de devises les une contre les autres. Prix : </a:t>
            </a:r>
            <a:r>
              <a:rPr lang="fr-FR" sz="2000" u="sng" smtClean="0"/>
              <a:t>taux de change</a:t>
            </a:r>
            <a:r>
              <a:rPr lang="fr-FR" sz="2000" smtClean="0"/>
              <a:t> (exemple : 1,4 DT/$).</a:t>
            </a:r>
          </a:p>
          <a:p>
            <a:pPr>
              <a:lnSpc>
                <a:spcPct val="90000"/>
              </a:lnSpc>
            </a:pPr>
            <a:r>
              <a:rPr lang="fr-FR" sz="2000" smtClean="0">
                <a:solidFill>
                  <a:schemeClr val="accent2"/>
                </a:solidFill>
              </a:rPr>
              <a:t>Le marché du travail :</a:t>
            </a:r>
            <a:r>
              <a:rPr lang="fr-FR" sz="2000" smtClean="0"/>
              <a:t> L’offre de travail (on dit aussi la demande d’emploi) est confronté à la demande de travail (ou offre d’emploi, dans le langage courant) sur ce marché. Prix : </a:t>
            </a:r>
            <a:r>
              <a:rPr lang="fr-FR" sz="2000" u="sng" smtClean="0"/>
              <a:t>salaire</a:t>
            </a:r>
            <a:r>
              <a:rPr lang="fr-FR" sz="2000" smtClean="0"/>
              <a:t>.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030FBF-681A-4B2F-A537-1EAC8608AFD6}" type="slidenum">
              <a:rPr lang="ar-SA" smtClean="0"/>
              <a:pPr/>
              <a:t>50</a:t>
            </a:fld>
            <a:endParaRPr lang="fr-FR" smtClean="0"/>
          </a:p>
        </p:txBody>
      </p:sp>
      <p:sp>
        <p:nvSpPr>
          <p:cNvPr id="819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819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Science de la rareté</a:t>
            </a:r>
            <a:br>
              <a:rPr lang="fr-FR" smtClean="0"/>
            </a:br>
            <a:r>
              <a:rPr lang="fr-FR" smtClean="0"/>
              <a:t>(L. Robbins : 1947)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/>
              <a:t>   </a:t>
            </a:r>
            <a:r>
              <a:rPr lang="fr-FR" smtClean="0">
                <a:solidFill>
                  <a:schemeClr val="tx2"/>
                </a:solidFill>
              </a:rPr>
              <a:t>L’économie est la science qui étudie le comportement humain en tant que relation entre les fins et les moyens rares à usages alternatifs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68A8F-C0D6-42C2-88E9-49CCBF5B70B9}" type="slidenum">
              <a:rPr lang="ar-SA" smtClean="0"/>
              <a:pPr/>
              <a:t>6</a:t>
            </a:fld>
            <a:endParaRPr lang="fr-FR" smtClean="0"/>
          </a:p>
        </p:txBody>
      </p:sp>
      <p:sp>
        <p:nvSpPr>
          <p:cNvPr id="819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819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Science de la rareté</a:t>
            </a:r>
            <a:br>
              <a:rPr lang="fr-FR" smtClean="0"/>
            </a:br>
            <a:r>
              <a:rPr lang="fr-FR" smtClean="0"/>
              <a:t>(L. Robbins : 1947)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/>
              <a:t>   L’économie est la science qui étudie le </a:t>
            </a:r>
            <a:r>
              <a:rPr lang="fr-FR" smtClean="0">
                <a:solidFill>
                  <a:srgbClr val="6600CC"/>
                </a:solidFill>
              </a:rPr>
              <a:t>comportement</a:t>
            </a:r>
            <a:r>
              <a:rPr lang="fr-FR" smtClean="0"/>
              <a:t> humain en tant que </a:t>
            </a:r>
            <a:r>
              <a:rPr lang="fr-FR" smtClean="0">
                <a:solidFill>
                  <a:srgbClr val="6600CC"/>
                </a:solidFill>
              </a:rPr>
              <a:t>relation</a:t>
            </a:r>
            <a:r>
              <a:rPr lang="fr-FR" smtClean="0"/>
              <a:t> entre les </a:t>
            </a:r>
            <a:r>
              <a:rPr lang="fr-FR" smtClean="0">
                <a:solidFill>
                  <a:srgbClr val="6600CC"/>
                </a:solidFill>
              </a:rPr>
              <a:t>fins</a:t>
            </a:r>
            <a:r>
              <a:rPr lang="fr-FR" smtClean="0"/>
              <a:t> et les </a:t>
            </a:r>
            <a:r>
              <a:rPr lang="fr-FR" smtClean="0">
                <a:solidFill>
                  <a:srgbClr val="6600CC"/>
                </a:solidFill>
              </a:rPr>
              <a:t>moyens rares</a:t>
            </a:r>
            <a:r>
              <a:rPr lang="fr-FR" smtClean="0"/>
              <a:t> à </a:t>
            </a:r>
            <a:r>
              <a:rPr lang="fr-FR" smtClean="0">
                <a:solidFill>
                  <a:srgbClr val="FF3300"/>
                </a:solidFill>
              </a:rPr>
              <a:t>usages alternatifs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CAA2C1-8E50-4884-A122-285A7C0C41AF}" type="slidenum">
              <a:rPr lang="ar-SA" smtClean="0"/>
              <a:pPr/>
              <a:t>7</a:t>
            </a:fld>
            <a:endParaRPr lang="fr-FR" smtClean="0"/>
          </a:p>
        </p:txBody>
      </p:sp>
      <p:sp>
        <p:nvSpPr>
          <p:cNvPr id="922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9222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828800"/>
          </a:xfrm>
        </p:spPr>
        <p:txBody>
          <a:bodyPr/>
          <a:lstStyle/>
          <a:p>
            <a:r>
              <a:rPr lang="fr-FR" sz="3200" smtClean="0"/>
              <a:t>Science de l’arbitrage</a:t>
            </a:r>
            <a:br>
              <a:rPr lang="fr-FR" sz="3200" smtClean="0"/>
            </a:br>
            <a:r>
              <a:rPr lang="fr-FR" sz="3200" smtClean="0"/>
              <a:t>et des choix</a:t>
            </a:r>
            <a:br>
              <a:rPr lang="fr-FR" sz="3200" smtClean="0"/>
            </a:br>
            <a:r>
              <a:rPr lang="fr-FR" sz="3200" smtClean="0"/>
              <a:t>(P.A. Samuelson 1942)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696200" cy="4038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800" smtClean="0"/>
              <a:t>Quels biens faut il produire ?</a:t>
            </a:r>
          </a:p>
          <a:p>
            <a:pPr>
              <a:buFont typeface="Wingdings" pitchFamily="2" charset="2"/>
              <a:buChar char="§"/>
            </a:pPr>
            <a:r>
              <a:rPr lang="fr-FR" sz="2800" smtClean="0"/>
              <a:t>Comment produire ces biens ?</a:t>
            </a:r>
          </a:p>
          <a:p>
            <a:pPr>
              <a:buFont typeface="Wingdings" pitchFamily="2" charset="2"/>
              <a:buChar char="§"/>
            </a:pPr>
            <a:r>
              <a:rPr lang="fr-FR" sz="2800" smtClean="0"/>
              <a:t>Comment répartir le fruit de la production ?</a:t>
            </a:r>
          </a:p>
          <a:p>
            <a:pPr>
              <a:buFont typeface="Wingdings" pitchFamily="2" charset="2"/>
              <a:buChar char="§"/>
            </a:pPr>
            <a:r>
              <a:rPr lang="fr-FR" sz="2800" smtClean="0"/>
              <a:t>Comment répartir son temps entre travail &amp; loisirs ?</a:t>
            </a:r>
            <a:endParaRPr lang="fr-FR" sz="2800" smtClean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800" smtClean="0"/>
              <a:t>Combien consommer aujourd’hui ? Combien épargner (consommation future, héritage) ?</a:t>
            </a:r>
          </a:p>
          <a:p>
            <a:pPr>
              <a:buFont typeface="Wingdings" pitchFamily="2" charset="2"/>
              <a:buChar char="§"/>
            </a:pPr>
            <a:r>
              <a:rPr lang="fr-FR" sz="2800" smtClean="0"/>
              <a:t>Que consommer ?</a:t>
            </a: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EE1DB-9CF6-48C1-99FA-4A0011729958}" type="slidenum">
              <a:rPr lang="ar-SA" smtClean="0"/>
              <a:pPr/>
              <a:t>8</a:t>
            </a:fld>
            <a:endParaRPr lang="fr-FR" smtClean="0"/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024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828800"/>
          </a:xfrm>
        </p:spPr>
        <p:txBody>
          <a:bodyPr/>
          <a:lstStyle/>
          <a:p>
            <a:r>
              <a:rPr lang="fr-FR" sz="3200" smtClean="0"/>
              <a:t>Science de la formation des prix</a:t>
            </a:r>
            <a:br>
              <a:rPr lang="fr-FR" sz="3200" smtClean="0"/>
            </a:br>
            <a:r>
              <a:rPr lang="fr-FR" sz="3200" smtClean="0"/>
              <a:t>(L. Walras)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800" dirty="0" smtClean="0"/>
              <a:t>Comment se forment les prix sur les marchés 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800" dirty="0" smtClean="0"/>
              <a:t>Quel est l’effet de la demande : des préférences des individus, de leurs pouvoirs d’achat 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800" dirty="0" smtClean="0"/>
              <a:t>Quel est l’effet de l’offre : de leurs techniques de production, de la disponibilité des facteurs de production 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800" dirty="0" smtClean="0"/>
              <a:t>Les prix de marché permettent ils l’équilibre (offre = demande) ?</a:t>
            </a:r>
            <a:endParaRPr lang="fr-FR" sz="2800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sz="2800" dirty="0" smtClean="0"/>
              <a:t>Peut on avoir des situations meilleures pour la collectivité (l’optimum) ?</a:t>
            </a: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B3ABBD-B52A-4E86-84C4-9294CE0D5A99}" type="slidenum">
              <a:rPr lang="ar-SA" smtClean="0"/>
              <a:pPr/>
              <a:t>9</a:t>
            </a:fld>
            <a:endParaRPr lang="fr-FR" smtClean="0"/>
          </a:p>
        </p:txBody>
      </p:sp>
      <p:sp>
        <p:nvSpPr>
          <p:cNvPr id="1126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Introduction à l'économie des affaires</a:t>
            </a:r>
          </a:p>
        </p:txBody>
      </p:sp>
      <p:sp>
        <p:nvSpPr>
          <p:cNvPr id="1127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LB IHEC 2009-2010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2898</Words>
  <Application>Microsoft Office PowerPoint</Application>
  <PresentationFormat>Affichage à l'écran (4:3)</PresentationFormat>
  <Paragraphs>488</Paragraphs>
  <Slides>50</Slides>
  <Notes>47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2" baseType="lpstr">
      <vt:lpstr>Thème Office</vt:lpstr>
      <vt:lpstr>Graphique</vt:lpstr>
      <vt:lpstr>Chapitre 1</vt:lpstr>
      <vt:lpstr>Le domaine de l’économie des affaires :</vt:lpstr>
      <vt:lpstr>Objet et champ</vt:lpstr>
      <vt:lpstr>Terminologie</vt:lpstr>
      <vt:lpstr>L’économie est une science</vt:lpstr>
      <vt:lpstr>Science de la rareté (L. Robbins : 1947)</vt:lpstr>
      <vt:lpstr>Science de la rareté (L. Robbins : 1947)</vt:lpstr>
      <vt:lpstr>Science de l’arbitrage et des choix (P.A. Samuelson 1942)</vt:lpstr>
      <vt:lpstr>Science de la formation des prix (L. Walras)</vt:lpstr>
      <vt:lpstr>Conclusion sur l’objet de l’économie : une science sociale.</vt:lpstr>
      <vt:lpstr>L’économie des affaires  Business Economics</vt:lpstr>
      <vt:lpstr>Les fonctions de l’économiste des affaires</vt:lpstr>
      <vt:lpstr>Diapositive 13</vt:lpstr>
      <vt:lpstr>Méthodologie en économie</vt:lpstr>
      <vt:lpstr>(+) mots et concepts clés</vt:lpstr>
      <vt:lpstr>Diapositive 16</vt:lpstr>
      <vt:lpstr>Les étapes de la production de connaissance en économie :</vt:lpstr>
      <vt:lpstr>Exemple : Effets de la mondialisation sur l’économie d’un pays ?</vt:lpstr>
      <vt:lpstr>L’abstraction</vt:lpstr>
      <vt:lpstr>La vérification</vt:lpstr>
      <vt:lpstr>(+)</vt:lpstr>
      <vt:lpstr>L’ouverture</vt:lpstr>
      <vt:lpstr>Trend</vt:lpstr>
      <vt:lpstr>  Notion de base sur l’activité économique</vt:lpstr>
      <vt:lpstr>Les agents, les opérations et les marchés</vt:lpstr>
      <vt:lpstr>Exemple : Une économie composée d’entreprises et de ménages</vt:lpstr>
      <vt:lpstr>A tout flux réel correspond un paiement ou une dette (un flux financier)</vt:lpstr>
      <vt:lpstr>Exemple</vt:lpstr>
      <vt:lpstr>L’activité économique : C’est un ensemble d’opérations entre des agents qui respectent un ensemble de relations.</vt:lpstr>
      <vt:lpstr>Les OBS</vt:lpstr>
      <vt:lpstr>Les biens et services</vt:lpstr>
      <vt:lpstr>Les opérations économiques</vt:lpstr>
      <vt:lpstr>La production</vt:lpstr>
      <vt:lpstr>La production</vt:lpstr>
      <vt:lpstr>La valeur ajoutée =  Prod. – Cons. Inter.</vt:lpstr>
      <vt:lpstr>Les consommations intermédiaires</vt:lpstr>
      <vt:lpstr>Les facteurs de production</vt:lpstr>
      <vt:lpstr>La Valeur ajoutée</vt:lpstr>
      <vt:lpstr>VA d’une entreprise</vt:lpstr>
      <vt:lpstr>Les entreprises : entités économiques de production marchande.</vt:lpstr>
      <vt:lpstr>L’administration : entité économique, sociale ou politique à but non lucratif (elle ne cherche pas à faire du profit)</vt:lpstr>
      <vt:lpstr>Les richesses créées dans une économie</vt:lpstr>
      <vt:lpstr>La consommation : c’est la destruction des biens et services pour satisfaire un besoin humain ou un besoin de la production</vt:lpstr>
      <vt:lpstr>Les ménages</vt:lpstr>
      <vt:lpstr>L’investissement</vt:lpstr>
      <vt:lpstr>L’investissement brut et l’investissement net</vt:lpstr>
      <vt:lpstr>Composition de l’investissement</vt:lpstr>
      <vt:lpstr>Les opérations avec le reste du monde (le RDM) ou l’extérieur</vt:lpstr>
      <vt:lpstr>Les marchés</vt:lpstr>
      <vt:lpstr>Les différents marchés de l’économie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</dc:title>
  <cp:lastModifiedBy>dell</cp:lastModifiedBy>
  <cp:revision>12</cp:revision>
  <dcterms:modified xsi:type="dcterms:W3CDTF">2009-11-27T14:21:08Z</dcterms:modified>
</cp:coreProperties>
</file>